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3" r:id="rId1"/>
  </p:sldMasterIdLst>
  <p:sldIdLst>
    <p:sldId id="256" r:id="rId2"/>
    <p:sldId id="264" r:id="rId3"/>
    <p:sldId id="257" r:id="rId4"/>
    <p:sldId id="258" r:id="rId5"/>
    <p:sldId id="265" r:id="rId6"/>
    <p:sldId id="270" r:id="rId7"/>
    <p:sldId id="261" r:id="rId8"/>
    <p:sldId id="263" r:id="rId9"/>
    <p:sldId id="355" r:id="rId10"/>
    <p:sldId id="354" r:id="rId11"/>
    <p:sldId id="345" r:id="rId12"/>
    <p:sldId id="271" r:id="rId13"/>
    <p:sldId id="348" r:id="rId14"/>
    <p:sldId id="34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0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495;&#1493;&#1489;&#1512;&#1514;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495;&#1493;&#1489;&#1512;&#1514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 b="1"/>
              <a:t>נזקקויות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רשומים ברווחה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גיליון1!$A$2:$A$6</c:f>
              <c:strCache>
                <c:ptCount val="5"/>
                <c:pt idx="0">
                  <c:v>קושי בטיפול אישי ובמיומנויות</c:v>
                </c:pt>
                <c:pt idx="1">
                  <c:v>קשיים בצריכת שירותים</c:v>
                </c:pt>
                <c:pt idx="2">
                  <c:v>בדידות ו/או היעדר מערכות תומכות</c:v>
                </c:pt>
                <c:pt idx="3">
                  <c:v>מצוקה רגשית</c:v>
                </c:pt>
                <c:pt idx="4">
                  <c:v>קשיים בהשתלבות בקהילה</c:v>
                </c:pt>
              </c:strCache>
            </c:strRef>
          </c:cat>
          <c:val>
            <c:numRef>
              <c:f>גיליון1!$B$2:$B$6</c:f>
              <c:numCache>
                <c:formatCode>General</c:formatCode>
                <c:ptCount val="5"/>
                <c:pt idx="0">
                  <c:v>702</c:v>
                </c:pt>
                <c:pt idx="1">
                  <c:v>218</c:v>
                </c:pt>
                <c:pt idx="2">
                  <c:v>192</c:v>
                </c:pt>
                <c:pt idx="3">
                  <c:v>158</c:v>
                </c:pt>
                <c:pt idx="4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5D-4C00-A7A6-A594E4B3A8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85077216"/>
        <c:axId val="2085069056"/>
      </c:barChart>
      <c:catAx>
        <c:axId val="2085077216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2085069056"/>
        <c:crosses val="autoZero"/>
        <c:auto val="1"/>
        <c:lblAlgn val="ctr"/>
        <c:lblOffset val="100"/>
        <c:noMultiLvlLbl val="0"/>
      </c:catAx>
      <c:valAx>
        <c:axId val="2085069056"/>
        <c:scaling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e-IL" b="1"/>
                  <a:t>רשומים ברווחה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e-I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2085077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0A1D3E-2BAC-4C5B-B5B3-14AB9538A065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he-IL"/>
        </a:p>
      </dgm:t>
    </dgm:pt>
    <dgm:pt modelId="{C802CF6B-DAFF-4C37-B908-8BF062EC383C}">
      <dgm:prSet phldrT="[טקסט]" custT="1"/>
      <dgm:spPr/>
      <dgm:t>
        <a:bodyPr/>
        <a:lstStyle/>
        <a:p>
          <a:pPr rtl="1"/>
          <a:r>
            <a:rPr lang="he-IL" sz="2400" dirty="0"/>
            <a:t>אישור </a:t>
          </a:r>
          <a:r>
            <a:rPr lang="he-IL" sz="2400" dirty="0" err="1"/>
            <a:t>תב"ר</a:t>
          </a:r>
          <a:r>
            <a:rPr lang="he-IL" sz="2400" dirty="0"/>
            <a:t> לתכנון</a:t>
          </a:r>
        </a:p>
      </dgm:t>
    </dgm:pt>
    <dgm:pt modelId="{57B163EA-0DF4-4800-9AAF-C722957DEBAC}" type="parTrans" cxnId="{9C444D62-927B-4ADF-902A-6F242AC6FF92}">
      <dgm:prSet/>
      <dgm:spPr/>
      <dgm:t>
        <a:bodyPr/>
        <a:lstStyle/>
        <a:p>
          <a:pPr rtl="1"/>
          <a:endParaRPr lang="he-IL" sz="2400"/>
        </a:p>
      </dgm:t>
    </dgm:pt>
    <dgm:pt modelId="{BD06D2EE-0259-414B-A351-BBBF2F34525B}" type="sibTrans" cxnId="{9C444D62-927B-4ADF-902A-6F242AC6FF92}">
      <dgm:prSet/>
      <dgm:spPr/>
      <dgm:t>
        <a:bodyPr/>
        <a:lstStyle/>
        <a:p>
          <a:pPr rtl="1"/>
          <a:endParaRPr lang="he-IL" sz="2400"/>
        </a:p>
      </dgm:t>
    </dgm:pt>
    <dgm:pt modelId="{AC04ABA1-B351-4072-8B8B-00CE5ABC041A}">
      <dgm:prSet phldrT="[טקסט]" custT="1"/>
      <dgm:spPr/>
      <dgm:t>
        <a:bodyPr/>
        <a:lstStyle/>
        <a:p>
          <a:pPr rtl="1"/>
          <a:r>
            <a:rPr lang="he-IL" sz="2400" dirty="0"/>
            <a:t>הכנת פרוגרמה וניתוח כלכלי</a:t>
          </a:r>
        </a:p>
      </dgm:t>
    </dgm:pt>
    <dgm:pt modelId="{8EB1AA9A-156D-4669-BD28-ADD79DE9873F}" type="parTrans" cxnId="{457940D3-6E60-458B-B581-6FD30C8C2412}">
      <dgm:prSet/>
      <dgm:spPr/>
      <dgm:t>
        <a:bodyPr/>
        <a:lstStyle/>
        <a:p>
          <a:pPr rtl="1"/>
          <a:endParaRPr lang="he-IL" sz="2400"/>
        </a:p>
      </dgm:t>
    </dgm:pt>
    <dgm:pt modelId="{D29A5A07-23F9-47F0-973A-1F8A8BC328DC}" type="sibTrans" cxnId="{457940D3-6E60-458B-B581-6FD30C8C2412}">
      <dgm:prSet/>
      <dgm:spPr/>
      <dgm:t>
        <a:bodyPr/>
        <a:lstStyle/>
        <a:p>
          <a:pPr rtl="1"/>
          <a:endParaRPr lang="he-IL" sz="2400"/>
        </a:p>
      </dgm:t>
    </dgm:pt>
    <dgm:pt modelId="{9C7A8C42-FE81-447D-995F-53F116D14BEC}">
      <dgm:prSet custT="1"/>
      <dgm:spPr/>
      <dgm:t>
        <a:bodyPr/>
        <a:lstStyle/>
        <a:p>
          <a:pPr rtl="1"/>
          <a:r>
            <a:rPr lang="he-IL" sz="2400" dirty="0"/>
            <a:t>הכנת אומדנים</a:t>
          </a:r>
        </a:p>
      </dgm:t>
    </dgm:pt>
    <dgm:pt modelId="{3F1D8F61-AEF1-4F15-AD46-D7AF4A8979C9}" type="parTrans" cxnId="{BB383FC6-4CD6-4C84-9AC1-F621365A4284}">
      <dgm:prSet/>
      <dgm:spPr/>
      <dgm:t>
        <a:bodyPr/>
        <a:lstStyle/>
        <a:p>
          <a:pPr rtl="1"/>
          <a:endParaRPr lang="he-IL" sz="2400"/>
        </a:p>
      </dgm:t>
    </dgm:pt>
    <dgm:pt modelId="{05CB7065-811B-46CF-BBB4-B5B39CED66A9}" type="sibTrans" cxnId="{BB383FC6-4CD6-4C84-9AC1-F621365A4284}">
      <dgm:prSet/>
      <dgm:spPr/>
      <dgm:t>
        <a:bodyPr/>
        <a:lstStyle/>
        <a:p>
          <a:pPr rtl="1"/>
          <a:endParaRPr lang="he-IL" sz="2400"/>
        </a:p>
      </dgm:t>
    </dgm:pt>
    <dgm:pt modelId="{F53F61CF-4A65-436A-B8B4-75A9C9F69F9E}">
      <dgm:prSet custT="1"/>
      <dgm:spPr/>
      <dgm:t>
        <a:bodyPr/>
        <a:lstStyle/>
        <a:p>
          <a:pPr rtl="1"/>
          <a:r>
            <a:rPr lang="he-IL" sz="2400" dirty="0"/>
            <a:t>איגום תקציבים</a:t>
          </a:r>
        </a:p>
      </dgm:t>
    </dgm:pt>
    <dgm:pt modelId="{C2809A43-2390-4E20-B3BD-B42D829B79FA}" type="parTrans" cxnId="{0551287A-DDE8-494C-8B1B-650ED71C725F}">
      <dgm:prSet/>
      <dgm:spPr/>
      <dgm:t>
        <a:bodyPr/>
        <a:lstStyle/>
        <a:p>
          <a:pPr rtl="1"/>
          <a:endParaRPr lang="he-IL" sz="2400"/>
        </a:p>
      </dgm:t>
    </dgm:pt>
    <dgm:pt modelId="{9FEDE2A9-1509-4B27-BA04-590DA2B711EE}" type="sibTrans" cxnId="{0551287A-DDE8-494C-8B1B-650ED71C725F}">
      <dgm:prSet/>
      <dgm:spPr/>
      <dgm:t>
        <a:bodyPr/>
        <a:lstStyle/>
        <a:p>
          <a:pPr rtl="1"/>
          <a:endParaRPr lang="he-IL" sz="2400"/>
        </a:p>
      </dgm:t>
    </dgm:pt>
    <dgm:pt modelId="{B5B13C50-455A-4887-B2D3-85489449B697}">
      <dgm:prSet custT="1"/>
      <dgm:spPr/>
      <dgm:t>
        <a:bodyPr/>
        <a:lstStyle/>
        <a:p>
          <a:pPr rtl="1"/>
          <a:r>
            <a:rPr lang="he-IL" sz="2400" dirty="0"/>
            <a:t>היערכות להקמה</a:t>
          </a:r>
        </a:p>
      </dgm:t>
    </dgm:pt>
    <dgm:pt modelId="{09878A22-811F-4ED7-8C5F-B7BACED6B369}" type="parTrans" cxnId="{4B6B8233-AAEF-45D2-961B-CB6847037B24}">
      <dgm:prSet/>
      <dgm:spPr/>
      <dgm:t>
        <a:bodyPr/>
        <a:lstStyle/>
        <a:p>
          <a:pPr rtl="1"/>
          <a:endParaRPr lang="he-IL" sz="2400"/>
        </a:p>
      </dgm:t>
    </dgm:pt>
    <dgm:pt modelId="{90A3FA26-49FB-4C74-8AB3-A6356BEBB22D}" type="sibTrans" cxnId="{4B6B8233-AAEF-45D2-961B-CB6847037B24}">
      <dgm:prSet/>
      <dgm:spPr/>
      <dgm:t>
        <a:bodyPr/>
        <a:lstStyle/>
        <a:p>
          <a:pPr rtl="1"/>
          <a:endParaRPr lang="he-IL" sz="2400"/>
        </a:p>
      </dgm:t>
    </dgm:pt>
    <dgm:pt modelId="{691DDAFE-5441-4E88-9006-7F98ADBB4AC8}">
      <dgm:prSet custT="1"/>
      <dgm:spPr/>
      <dgm:t>
        <a:bodyPr/>
        <a:lstStyle/>
        <a:p>
          <a:pPr rtl="1"/>
          <a:r>
            <a:rPr lang="he-IL" sz="2400" dirty="0"/>
            <a:t>תכנון מפורט</a:t>
          </a:r>
        </a:p>
      </dgm:t>
    </dgm:pt>
    <dgm:pt modelId="{1B89975B-40F5-42BF-9C68-A985E6148B4D}" type="sibTrans" cxnId="{542A2273-ABFF-491D-86C4-EF8F1DCE26D4}">
      <dgm:prSet/>
      <dgm:spPr/>
      <dgm:t>
        <a:bodyPr/>
        <a:lstStyle/>
        <a:p>
          <a:pPr rtl="1"/>
          <a:endParaRPr lang="he-IL" sz="2400"/>
        </a:p>
      </dgm:t>
    </dgm:pt>
    <dgm:pt modelId="{8AEED6BD-10F5-41C6-BEF5-9517C633F13A}" type="parTrans" cxnId="{542A2273-ABFF-491D-86C4-EF8F1DCE26D4}">
      <dgm:prSet/>
      <dgm:spPr/>
      <dgm:t>
        <a:bodyPr/>
        <a:lstStyle/>
        <a:p>
          <a:pPr rtl="1"/>
          <a:endParaRPr lang="he-IL" sz="2400"/>
        </a:p>
      </dgm:t>
    </dgm:pt>
    <dgm:pt modelId="{AABE7048-AB1B-4934-A652-DFEC46E77816}" type="pres">
      <dgm:prSet presAssocID="{FB0A1D3E-2BAC-4C5B-B5B3-14AB9538A065}" presName="Name0" presStyleCnt="0">
        <dgm:presLayoutVars>
          <dgm:dir/>
          <dgm:animLvl val="lvl"/>
          <dgm:resizeHandles val="exact"/>
        </dgm:presLayoutVars>
      </dgm:prSet>
      <dgm:spPr/>
    </dgm:pt>
    <dgm:pt modelId="{34FA4469-20F4-4C5B-9232-0C48D5C8BC26}" type="pres">
      <dgm:prSet presAssocID="{B5B13C50-455A-4887-B2D3-85489449B697}" presName="boxAndChildren" presStyleCnt="0"/>
      <dgm:spPr/>
    </dgm:pt>
    <dgm:pt modelId="{92444173-C8C7-4AF6-9E3C-71C6CE5C63A6}" type="pres">
      <dgm:prSet presAssocID="{B5B13C50-455A-4887-B2D3-85489449B697}" presName="parentTextBox" presStyleLbl="node1" presStyleIdx="0" presStyleCnt="6"/>
      <dgm:spPr/>
    </dgm:pt>
    <dgm:pt modelId="{3469E625-4E25-4E19-8865-09434E51831D}" type="pres">
      <dgm:prSet presAssocID="{9FEDE2A9-1509-4B27-BA04-590DA2B711EE}" presName="sp" presStyleCnt="0"/>
      <dgm:spPr/>
    </dgm:pt>
    <dgm:pt modelId="{7298B436-C644-4A70-9BF2-3E10EB8E70AC}" type="pres">
      <dgm:prSet presAssocID="{F53F61CF-4A65-436A-B8B4-75A9C9F69F9E}" presName="arrowAndChildren" presStyleCnt="0"/>
      <dgm:spPr/>
    </dgm:pt>
    <dgm:pt modelId="{C33F4965-9AF6-43ED-B837-83ACDBF34DFB}" type="pres">
      <dgm:prSet presAssocID="{F53F61CF-4A65-436A-B8B4-75A9C9F69F9E}" presName="parentTextArrow" presStyleLbl="node1" presStyleIdx="1" presStyleCnt="6"/>
      <dgm:spPr/>
    </dgm:pt>
    <dgm:pt modelId="{C6E9F3FF-8330-4FF7-B092-CBB764D768AE}" type="pres">
      <dgm:prSet presAssocID="{05CB7065-811B-46CF-BBB4-B5B39CED66A9}" presName="sp" presStyleCnt="0"/>
      <dgm:spPr/>
    </dgm:pt>
    <dgm:pt modelId="{34123603-0AD9-44FB-AFF7-15A89592494D}" type="pres">
      <dgm:prSet presAssocID="{9C7A8C42-FE81-447D-995F-53F116D14BEC}" presName="arrowAndChildren" presStyleCnt="0"/>
      <dgm:spPr/>
    </dgm:pt>
    <dgm:pt modelId="{F513BA18-626D-4F09-ACC4-976932222F1C}" type="pres">
      <dgm:prSet presAssocID="{9C7A8C42-FE81-447D-995F-53F116D14BEC}" presName="parentTextArrow" presStyleLbl="node1" presStyleIdx="2" presStyleCnt="6"/>
      <dgm:spPr/>
    </dgm:pt>
    <dgm:pt modelId="{4EFE6E90-8F21-413E-9ED6-2541528D1D50}" type="pres">
      <dgm:prSet presAssocID="{1B89975B-40F5-42BF-9C68-A985E6148B4D}" presName="sp" presStyleCnt="0"/>
      <dgm:spPr/>
    </dgm:pt>
    <dgm:pt modelId="{595390BA-2CE4-4AF0-9498-3271E0E0A2CA}" type="pres">
      <dgm:prSet presAssocID="{691DDAFE-5441-4E88-9006-7F98ADBB4AC8}" presName="arrowAndChildren" presStyleCnt="0"/>
      <dgm:spPr/>
    </dgm:pt>
    <dgm:pt modelId="{CDF83B6E-5CB7-4114-8041-1D3246ED184A}" type="pres">
      <dgm:prSet presAssocID="{691DDAFE-5441-4E88-9006-7F98ADBB4AC8}" presName="parentTextArrow" presStyleLbl="node1" presStyleIdx="3" presStyleCnt="6"/>
      <dgm:spPr/>
    </dgm:pt>
    <dgm:pt modelId="{097EE662-820C-44BF-AD2D-A6A556987097}" type="pres">
      <dgm:prSet presAssocID="{D29A5A07-23F9-47F0-973A-1F8A8BC328DC}" presName="sp" presStyleCnt="0"/>
      <dgm:spPr/>
    </dgm:pt>
    <dgm:pt modelId="{D203487A-07A5-412C-8178-F153C4555DB7}" type="pres">
      <dgm:prSet presAssocID="{AC04ABA1-B351-4072-8B8B-00CE5ABC041A}" presName="arrowAndChildren" presStyleCnt="0"/>
      <dgm:spPr/>
    </dgm:pt>
    <dgm:pt modelId="{E6A512A2-54A0-4B2E-8477-0F9547CB7335}" type="pres">
      <dgm:prSet presAssocID="{AC04ABA1-B351-4072-8B8B-00CE5ABC041A}" presName="parentTextArrow" presStyleLbl="node1" presStyleIdx="4" presStyleCnt="6"/>
      <dgm:spPr/>
    </dgm:pt>
    <dgm:pt modelId="{03CFE22E-3B78-443A-A803-FDE03605F37A}" type="pres">
      <dgm:prSet presAssocID="{BD06D2EE-0259-414B-A351-BBBF2F34525B}" presName="sp" presStyleCnt="0"/>
      <dgm:spPr/>
    </dgm:pt>
    <dgm:pt modelId="{1179E02C-CE90-436A-A18A-36F679E7FD66}" type="pres">
      <dgm:prSet presAssocID="{C802CF6B-DAFF-4C37-B908-8BF062EC383C}" presName="arrowAndChildren" presStyleCnt="0"/>
      <dgm:spPr/>
    </dgm:pt>
    <dgm:pt modelId="{2D446F2C-ED8C-4D5B-8F80-32FD2CF31D88}" type="pres">
      <dgm:prSet presAssocID="{C802CF6B-DAFF-4C37-B908-8BF062EC383C}" presName="parentTextArrow" presStyleLbl="node1" presStyleIdx="5" presStyleCnt="6"/>
      <dgm:spPr/>
    </dgm:pt>
  </dgm:ptLst>
  <dgm:cxnLst>
    <dgm:cxn modelId="{D528EA21-F46A-4F6A-B6A4-DFB7DB7FA78A}" type="presOf" srcId="{AC04ABA1-B351-4072-8B8B-00CE5ABC041A}" destId="{E6A512A2-54A0-4B2E-8477-0F9547CB7335}" srcOrd="0" destOrd="0" presId="urn:microsoft.com/office/officeart/2005/8/layout/process4"/>
    <dgm:cxn modelId="{30C3BA23-8309-4A27-803F-C2CCEBC04A96}" type="presOf" srcId="{F53F61CF-4A65-436A-B8B4-75A9C9F69F9E}" destId="{C33F4965-9AF6-43ED-B837-83ACDBF34DFB}" srcOrd="0" destOrd="0" presId="urn:microsoft.com/office/officeart/2005/8/layout/process4"/>
    <dgm:cxn modelId="{261F0925-0085-444F-8F2E-3E83A478AA12}" type="presOf" srcId="{9C7A8C42-FE81-447D-995F-53F116D14BEC}" destId="{F513BA18-626D-4F09-ACC4-976932222F1C}" srcOrd="0" destOrd="0" presId="urn:microsoft.com/office/officeart/2005/8/layout/process4"/>
    <dgm:cxn modelId="{4B6B8233-AAEF-45D2-961B-CB6847037B24}" srcId="{FB0A1D3E-2BAC-4C5B-B5B3-14AB9538A065}" destId="{B5B13C50-455A-4887-B2D3-85489449B697}" srcOrd="5" destOrd="0" parTransId="{09878A22-811F-4ED7-8C5F-B7BACED6B369}" sibTransId="{90A3FA26-49FB-4C74-8AB3-A6356BEBB22D}"/>
    <dgm:cxn modelId="{9C444D62-927B-4ADF-902A-6F242AC6FF92}" srcId="{FB0A1D3E-2BAC-4C5B-B5B3-14AB9538A065}" destId="{C802CF6B-DAFF-4C37-B908-8BF062EC383C}" srcOrd="0" destOrd="0" parTransId="{57B163EA-0DF4-4800-9AAF-C722957DEBAC}" sibTransId="{BD06D2EE-0259-414B-A351-BBBF2F34525B}"/>
    <dgm:cxn modelId="{542A2273-ABFF-491D-86C4-EF8F1DCE26D4}" srcId="{FB0A1D3E-2BAC-4C5B-B5B3-14AB9538A065}" destId="{691DDAFE-5441-4E88-9006-7F98ADBB4AC8}" srcOrd="2" destOrd="0" parTransId="{8AEED6BD-10F5-41C6-BEF5-9517C633F13A}" sibTransId="{1B89975B-40F5-42BF-9C68-A985E6148B4D}"/>
    <dgm:cxn modelId="{0551287A-DDE8-494C-8B1B-650ED71C725F}" srcId="{FB0A1D3E-2BAC-4C5B-B5B3-14AB9538A065}" destId="{F53F61CF-4A65-436A-B8B4-75A9C9F69F9E}" srcOrd="4" destOrd="0" parTransId="{C2809A43-2390-4E20-B3BD-B42D829B79FA}" sibTransId="{9FEDE2A9-1509-4B27-BA04-590DA2B711EE}"/>
    <dgm:cxn modelId="{5F748493-BCE4-4744-B0BA-C566D8DD070D}" type="presOf" srcId="{C802CF6B-DAFF-4C37-B908-8BF062EC383C}" destId="{2D446F2C-ED8C-4D5B-8F80-32FD2CF31D88}" srcOrd="0" destOrd="0" presId="urn:microsoft.com/office/officeart/2005/8/layout/process4"/>
    <dgm:cxn modelId="{C1F1F1A1-AEDC-4793-8FEB-EBAD20469FD4}" type="presOf" srcId="{B5B13C50-455A-4887-B2D3-85489449B697}" destId="{92444173-C8C7-4AF6-9E3C-71C6CE5C63A6}" srcOrd="0" destOrd="0" presId="urn:microsoft.com/office/officeart/2005/8/layout/process4"/>
    <dgm:cxn modelId="{BB383FC6-4CD6-4C84-9AC1-F621365A4284}" srcId="{FB0A1D3E-2BAC-4C5B-B5B3-14AB9538A065}" destId="{9C7A8C42-FE81-447D-995F-53F116D14BEC}" srcOrd="3" destOrd="0" parTransId="{3F1D8F61-AEF1-4F15-AD46-D7AF4A8979C9}" sibTransId="{05CB7065-811B-46CF-BBB4-B5B39CED66A9}"/>
    <dgm:cxn modelId="{457940D3-6E60-458B-B581-6FD30C8C2412}" srcId="{FB0A1D3E-2BAC-4C5B-B5B3-14AB9538A065}" destId="{AC04ABA1-B351-4072-8B8B-00CE5ABC041A}" srcOrd="1" destOrd="0" parTransId="{8EB1AA9A-156D-4669-BD28-ADD79DE9873F}" sibTransId="{D29A5A07-23F9-47F0-973A-1F8A8BC328DC}"/>
    <dgm:cxn modelId="{FF27BFDC-697D-43D6-86E5-8B964DCF99E0}" type="presOf" srcId="{691DDAFE-5441-4E88-9006-7F98ADBB4AC8}" destId="{CDF83B6E-5CB7-4114-8041-1D3246ED184A}" srcOrd="0" destOrd="0" presId="urn:microsoft.com/office/officeart/2005/8/layout/process4"/>
    <dgm:cxn modelId="{1C46DBDD-15CA-4E0B-AB55-706C4F741134}" type="presOf" srcId="{FB0A1D3E-2BAC-4C5B-B5B3-14AB9538A065}" destId="{AABE7048-AB1B-4934-A652-DFEC46E77816}" srcOrd="0" destOrd="0" presId="urn:microsoft.com/office/officeart/2005/8/layout/process4"/>
    <dgm:cxn modelId="{CD1640F9-51E8-41B7-AD7F-ABF789311956}" type="presParOf" srcId="{AABE7048-AB1B-4934-A652-DFEC46E77816}" destId="{34FA4469-20F4-4C5B-9232-0C48D5C8BC26}" srcOrd="0" destOrd="0" presId="urn:microsoft.com/office/officeart/2005/8/layout/process4"/>
    <dgm:cxn modelId="{6E32A2A5-59AC-4803-8C93-D6A434C44DB2}" type="presParOf" srcId="{34FA4469-20F4-4C5B-9232-0C48D5C8BC26}" destId="{92444173-C8C7-4AF6-9E3C-71C6CE5C63A6}" srcOrd="0" destOrd="0" presId="urn:microsoft.com/office/officeart/2005/8/layout/process4"/>
    <dgm:cxn modelId="{06663BAF-5011-4E86-AD0C-A30CB18CAEEE}" type="presParOf" srcId="{AABE7048-AB1B-4934-A652-DFEC46E77816}" destId="{3469E625-4E25-4E19-8865-09434E51831D}" srcOrd="1" destOrd="0" presId="urn:microsoft.com/office/officeart/2005/8/layout/process4"/>
    <dgm:cxn modelId="{31D49C7D-9CCA-4FDE-ABD2-8B44BA9FCA95}" type="presParOf" srcId="{AABE7048-AB1B-4934-A652-DFEC46E77816}" destId="{7298B436-C644-4A70-9BF2-3E10EB8E70AC}" srcOrd="2" destOrd="0" presId="urn:microsoft.com/office/officeart/2005/8/layout/process4"/>
    <dgm:cxn modelId="{88210F7F-E2C4-4C8B-B4CC-C8470B1E9A51}" type="presParOf" srcId="{7298B436-C644-4A70-9BF2-3E10EB8E70AC}" destId="{C33F4965-9AF6-43ED-B837-83ACDBF34DFB}" srcOrd="0" destOrd="0" presId="urn:microsoft.com/office/officeart/2005/8/layout/process4"/>
    <dgm:cxn modelId="{01A11520-7316-49F3-8BD8-94D52C9C8EB9}" type="presParOf" srcId="{AABE7048-AB1B-4934-A652-DFEC46E77816}" destId="{C6E9F3FF-8330-4FF7-B092-CBB764D768AE}" srcOrd="3" destOrd="0" presId="urn:microsoft.com/office/officeart/2005/8/layout/process4"/>
    <dgm:cxn modelId="{BB7028FD-F3C1-4D86-887D-63BC2331010B}" type="presParOf" srcId="{AABE7048-AB1B-4934-A652-DFEC46E77816}" destId="{34123603-0AD9-44FB-AFF7-15A89592494D}" srcOrd="4" destOrd="0" presId="urn:microsoft.com/office/officeart/2005/8/layout/process4"/>
    <dgm:cxn modelId="{75381B05-D927-421B-BA89-1026EC195B1D}" type="presParOf" srcId="{34123603-0AD9-44FB-AFF7-15A89592494D}" destId="{F513BA18-626D-4F09-ACC4-976932222F1C}" srcOrd="0" destOrd="0" presId="urn:microsoft.com/office/officeart/2005/8/layout/process4"/>
    <dgm:cxn modelId="{C4AFE4A1-1B43-423A-8136-7D006D120295}" type="presParOf" srcId="{AABE7048-AB1B-4934-A652-DFEC46E77816}" destId="{4EFE6E90-8F21-413E-9ED6-2541528D1D50}" srcOrd="5" destOrd="0" presId="urn:microsoft.com/office/officeart/2005/8/layout/process4"/>
    <dgm:cxn modelId="{AA71B677-5823-4802-A022-89D71FBC95C8}" type="presParOf" srcId="{AABE7048-AB1B-4934-A652-DFEC46E77816}" destId="{595390BA-2CE4-4AF0-9498-3271E0E0A2CA}" srcOrd="6" destOrd="0" presId="urn:microsoft.com/office/officeart/2005/8/layout/process4"/>
    <dgm:cxn modelId="{ACD83DCC-5E17-49BE-89AF-AD104AAB04CE}" type="presParOf" srcId="{595390BA-2CE4-4AF0-9498-3271E0E0A2CA}" destId="{CDF83B6E-5CB7-4114-8041-1D3246ED184A}" srcOrd="0" destOrd="0" presId="urn:microsoft.com/office/officeart/2005/8/layout/process4"/>
    <dgm:cxn modelId="{6D3734C1-250D-4354-8DBE-DE3D48CF645D}" type="presParOf" srcId="{AABE7048-AB1B-4934-A652-DFEC46E77816}" destId="{097EE662-820C-44BF-AD2D-A6A556987097}" srcOrd="7" destOrd="0" presId="urn:microsoft.com/office/officeart/2005/8/layout/process4"/>
    <dgm:cxn modelId="{146FE20D-4029-4BCC-AD3A-B7AC70120121}" type="presParOf" srcId="{AABE7048-AB1B-4934-A652-DFEC46E77816}" destId="{D203487A-07A5-412C-8178-F153C4555DB7}" srcOrd="8" destOrd="0" presId="urn:microsoft.com/office/officeart/2005/8/layout/process4"/>
    <dgm:cxn modelId="{A44FA9F4-4A32-4C4B-B501-DED14094CF5E}" type="presParOf" srcId="{D203487A-07A5-412C-8178-F153C4555DB7}" destId="{E6A512A2-54A0-4B2E-8477-0F9547CB7335}" srcOrd="0" destOrd="0" presId="urn:microsoft.com/office/officeart/2005/8/layout/process4"/>
    <dgm:cxn modelId="{58784E21-D5F5-4343-A5A4-0EBCBBA4C87E}" type="presParOf" srcId="{AABE7048-AB1B-4934-A652-DFEC46E77816}" destId="{03CFE22E-3B78-443A-A803-FDE03605F37A}" srcOrd="9" destOrd="0" presId="urn:microsoft.com/office/officeart/2005/8/layout/process4"/>
    <dgm:cxn modelId="{2B7D5C0A-C3BA-4B39-B300-2564C1C92A87}" type="presParOf" srcId="{AABE7048-AB1B-4934-A652-DFEC46E77816}" destId="{1179E02C-CE90-436A-A18A-36F679E7FD66}" srcOrd="10" destOrd="0" presId="urn:microsoft.com/office/officeart/2005/8/layout/process4"/>
    <dgm:cxn modelId="{45F21F0A-0AD1-4F06-9C63-3096283CB471}" type="presParOf" srcId="{1179E02C-CE90-436A-A18A-36F679E7FD66}" destId="{2D446F2C-ED8C-4D5B-8F80-32FD2CF31D8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44173-C8C7-4AF6-9E3C-71C6CE5C63A6}">
      <dsp:nvSpPr>
        <dsp:cNvPr id="0" name=""/>
        <dsp:cNvSpPr/>
      </dsp:nvSpPr>
      <dsp:spPr>
        <a:xfrm>
          <a:off x="0" y="4787718"/>
          <a:ext cx="8128000" cy="6283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/>
            <a:t>היערכות להקמה</a:t>
          </a:r>
        </a:p>
      </dsp:txBody>
      <dsp:txXfrm>
        <a:off x="0" y="4787718"/>
        <a:ext cx="8128000" cy="628385"/>
      </dsp:txXfrm>
    </dsp:sp>
    <dsp:sp modelId="{C33F4965-9AF6-43ED-B837-83ACDBF34DFB}">
      <dsp:nvSpPr>
        <dsp:cNvPr id="0" name=""/>
        <dsp:cNvSpPr/>
      </dsp:nvSpPr>
      <dsp:spPr>
        <a:xfrm rot="10800000">
          <a:off x="0" y="3830687"/>
          <a:ext cx="8128000" cy="966456"/>
        </a:xfrm>
        <a:prstGeom prst="upArrowCallout">
          <a:avLst/>
        </a:prstGeom>
        <a:solidFill>
          <a:schemeClr val="accent5">
            <a:hueOff val="471357"/>
            <a:satOff val="-2254"/>
            <a:lumOff val="247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/>
            <a:t>איגום תקציבים</a:t>
          </a:r>
        </a:p>
      </dsp:txBody>
      <dsp:txXfrm rot="10800000">
        <a:off x="0" y="3830687"/>
        <a:ext cx="8128000" cy="627974"/>
      </dsp:txXfrm>
    </dsp:sp>
    <dsp:sp modelId="{F513BA18-626D-4F09-ACC4-976932222F1C}">
      <dsp:nvSpPr>
        <dsp:cNvPr id="0" name=""/>
        <dsp:cNvSpPr/>
      </dsp:nvSpPr>
      <dsp:spPr>
        <a:xfrm rot="10800000">
          <a:off x="0" y="2873656"/>
          <a:ext cx="8128000" cy="966456"/>
        </a:xfrm>
        <a:prstGeom prst="upArrowCallout">
          <a:avLst/>
        </a:prstGeom>
        <a:solidFill>
          <a:schemeClr val="accent5">
            <a:hueOff val="942713"/>
            <a:satOff val="-4508"/>
            <a:lumOff val="494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/>
            <a:t>הכנת אומדנים</a:t>
          </a:r>
        </a:p>
      </dsp:txBody>
      <dsp:txXfrm rot="10800000">
        <a:off x="0" y="2873656"/>
        <a:ext cx="8128000" cy="627974"/>
      </dsp:txXfrm>
    </dsp:sp>
    <dsp:sp modelId="{CDF83B6E-5CB7-4114-8041-1D3246ED184A}">
      <dsp:nvSpPr>
        <dsp:cNvPr id="0" name=""/>
        <dsp:cNvSpPr/>
      </dsp:nvSpPr>
      <dsp:spPr>
        <a:xfrm rot="10800000">
          <a:off x="0" y="1916625"/>
          <a:ext cx="8128000" cy="966456"/>
        </a:xfrm>
        <a:prstGeom prst="upArrowCallout">
          <a:avLst/>
        </a:prstGeom>
        <a:solidFill>
          <a:schemeClr val="accent5">
            <a:hueOff val="1414070"/>
            <a:satOff val="-6762"/>
            <a:lumOff val="74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/>
            <a:t>תכנון מפורט</a:t>
          </a:r>
        </a:p>
      </dsp:txBody>
      <dsp:txXfrm rot="10800000">
        <a:off x="0" y="1916625"/>
        <a:ext cx="8128000" cy="627974"/>
      </dsp:txXfrm>
    </dsp:sp>
    <dsp:sp modelId="{E6A512A2-54A0-4B2E-8477-0F9547CB7335}">
      <dsp:nvSpPr>
        <dsp:cNvPr id="0" name=""/>
        <dsp:cNvSpPr/>
      </dsp:nvSpPr>
      <dsp:spPr>
        <a:xfrm rot="10800000">
          <a:off x="0" y="959594"/>
          <a:ext cx="8128000" cy="966456"/>
        </a:xfrm>
        <a:prstGeom prst="upArrowCallout">
          <a:avLst/>
        </a:prstGeom>
        <a:solidFill>
          <a:schemeClr val="accent5">
            <a:hueOff val="1885427"/>
            <a:satOff val="-9016"/>
            <a:lumOff val="988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/>
            <a:t>הכנת פרוגרמה וניתוח כלכלי</a:t>
          </a:r>
        </a:p>
      </dsp:txBody>
      <dsp:txXfrm rot="10800000">
        <a:off x="0" y="959594"/>
        <a:ext cx="8128000" cy="627974"/>
      </dsp:txXfrm>
    </dsp:sp>
    <dsp:sp modelId="{2D446F2C-ED8C-4D5B-8F80-32FD2CF31D88}">
      <dsp:nvSpPr>
        <dsp:cNvPr id="0" name=""/>
        <dsp:cNvSpPr/>
      </dsp:nvSpPr>
      <dsp:spPr>
        <a:xfrm rot="10800000">
          <a:off x="0" y="2563"/>
          <a:ext cx="8128000" cy="966456"/>
        </a:xfrm>
        <a:prstGeom prst="upArrowCallou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/>
            <a:t>אישור </a:t>
          </a:r>
          <a:r>
            <a:rPr lang="he-IL" sz="2400" kern="1200" dirty="0" err="1"/>
            <a:t>תב"ר</a:t>
          </a:r>
          <a:r>
            <a:rPr lang="he-IL" sz="2400" kern="1200" dirty="0"/>
            <a:t> לתכנון</a:t>
          </a:r>
        </a:p>
      </dsp:txBody>
      <dsp:txXfrm rot="10800000">
        <a:off x="0" y="2563"/>
        <a:ext cx="8128000" cy="627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465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05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010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19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865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064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3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940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470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906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844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92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1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E5F69ED5-EBE9-39B7-A483-CDBFC3C3E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dirty="0"/>
              <a:t>הקמת דיור מוגן כפרי ברהט</a:t>
            </a:r>
            <a:br>
              <a:rPr lang="he-IL" dirty="0"/>
            </a:br>
            <a:br>
              <a:rPr lang="he-IL" dirty="0"/>
            </a:br>
            <a:r>
              <a:rPr lang="he-IL" sz="2700" dirty="0"/>
              <a:t>מרץ 2025</a:t>
            </a:r>
          </a:p>
        </p:txBody>
      </p:sp>
      <p:pic>
        <p:nvPicPr>
          <p:cNvPr id="8" name="Picture 2" descr="ייתכן שזו תמונה של ‏אדם אחד או יותר‏">
            <a:extLst>
              <a:ext uri="{FF2B5EF4-FFF2-40B4-BE49-F238E27FC236}">
                <a16:creationId xmlns:a16="http://schemas.microsoft.com/office/drawing/2014/main" id="{7477F9E0-662A-7D1A-D456-4BEB0BBA6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" t="8190" r="7070" b="7456"/>
          <a:stretch/>
        </p:blipFill>
        <p:spPr bwMode="auto">
          <a:xfrm>
            <a:off x="8615781" y="4640718"/>
            <a:ext cx="1228725" cy="8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112C1D5C-2336-CE12-4D8F-ABA898A21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7" b="20504"/>
          <a:stretch/>
        </p:blipFill>
        <p:spPr bwMode="auto">
          <a:xfrm>
            <a:off x="8411412" y="5507819"/>
            <a:ext cx="1682115" cy="10275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A313F42-0141-88E4-0F5C-E922C720B0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755" y="5732243"/>
            <a:ext cx="2105245" cy="803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משרד הרווחה והביטחון החברתי | Facebook">
            <a:extLst>
              <a:ext uri="{FF2B5EF4-FFF2-40B4-BE49-F238E27FC236}">
                <a16:creationId xmlns:a16="http://schemas.microsoft.com/office/drawing/2014/main" id="{EC730ED0-8194-D739-D82A-A40197BF2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5" y="387847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074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מחבר ישר 4">
            <a:extLst>
              <a:ext uri="{FF2B5EF4-FFF2-40B4-BE49-F238E27FC236}">
                <a16:creationId xmlns:a16="http://schemas.microsoft.com/office/drawing/2014/main" id="{14E9FE0D-AD20-7690-D113-0DEBB82D1728}"/>
              </a:ext>
            </a:extLst>
          </p:cNvPr>
          <p:cNvCxnSpPr>
            <a:cxnSpLocks/>
          </p:cNvCxnSpPr>
          <p:nvPr/>
        </p:nvCxnSpPr>
        <p:spPr>
          <a:xfrm>
            <a:off x="1524000" y="3695700"/>
            <a:ext cx="3857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בדואים - Twitter Search / Twitter">
            <a:extLst>
              <a:ext uri="{FF2B5EF4-FFF2-40B4-BE49-F238E27FC236}">
                <a16:creationId xmlns:a16="http://schemas.microsoft.com/office/drawing/2014/main" id="{9EF52428-4D80-B353-E398-E095F1973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6397" r="4711" b="5899"/>
          <a:stretch/>
        </p:blipFill>
        <p:spPr bwMode="auto">
          <a:xfrm>
            <a:off x="127140" y="409576"/>
            <a:ext cx="11937719" cy="579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6749202E-5384-F22A-661B-8EE0CDBFBEC1}"/>
              </a:ext>
            </a:extLst>
          </p:cNvPr>
          <p:cNvSpPr/>
          <p:nvPr/>
        </p:nvSpPr>
        <p:spPr>
          <a:xfrm>
            <a:off x="5800724" y="1285891"/>
            <a:ext cx="6264133" cy="5572109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txBody>
          <a:bodyPr vert="horz" lIns="45720" tIns="45720" rIns="45720" bIns="45720" rtlCol="0">
            <a:noAutofit/>
          </a:bodyPr>
          <a:lstStyle/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Levenim MT" panose="02010502060101010101" pitchFamily="2" charset="-79"/>
              </a:rPr>
              <a:t>חדרים זוגיים – גודל חדר 12 מ'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Levenim MT" panose="02010502060101010101" pitchFamily="2" charset="-79"/>
              </a:rPr>
              <a:t>לכל 2 דיירים: מקלחת ושירותים בגודל 4 מ'.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Levenim MT" panose="02010502060101010101" pitchFamily="2" charset="-79"/>
              </a:rPr>
              <a:t>חדר יחיד – גודל חדר 8 מ'.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Levenim MT" panose="02010502060101010101" pitchFamily="2" charset="-79"/>
              </a:rPr>
              <a:t>לחצן קריאה לאחות ליד כל מיטה + במקלחת (מומלץ חיישן לזיהוי נפילות בנוסף)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Levenim MT" panose="02010502060101010101" pitchFamily="2" charset="-79"/>
              </a:rPr>
              <a:t>תאורת חירום בכל חדר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Levenim MT" panose="02010502060101010101" pitchFamily="2" charset="-79"/>
              </a:rPr>
              <a:t>תאורה לקריאה ליד המיטה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Levenim MT" panose="02010502060101010101" pitchFamily="2" charset="-79"/>
              </a:rPr>
              <a:t>תאורת חדר כללית</a:t>
            </a: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Levenim MT" panose="02010502060101010101" pitchFamily="2" charset="-79"/>
              </a:rPr>
              <a:t>חלון בגובה ישיבה על כיסא בכל חדר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Levenim MT" panose="02010502060101010101" pitchFamily="2" charset="-79"/>
            </a:endParaRPr>
          </a:p>
        </p:txBody>
      </p:sp>
      <p:sp>
        <p:nvSpPr>
          <p:cNvPr id="6" name="כותרת 5">
            <a:extLst>
              <a:ext uri="{FF2B5EF4-FFF2-40B4-BE49-F238E27FC236}">
                <a16:creationId xmlns:a16="http://schemas.microsoft.com/office/drawing/2014/main" id="{E5F69ED5-EBE9-39B7-A483-CDBFC3C3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39" y="331278"/>
            <a:ext cx="11937719" cy="954613"/>
          </a:xfrm>
          <a:solidFill>
            <a:srgbClr val="FFFFFF">
              <a:alpha val="8902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he-IL" dirty="0"/>
              <a:t>מפרט מינימום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179187AB-4489-4F38-6EFD-632AF8434760}"/>
              </a:ext>
            </a:extLst>
          </p:cNvPr>
          <p:cNvSpPr txBox="1"/>
          <p:nvPr/>
        </p:nvSpPr>
        <p:spPr>
          <a:xfrm>
            <a:off x="-28575" y="1285891"/>
            <a:ext cx="5829299" cy="4957582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txBody>
          <a:bodyPr vert="horz" lIns="45720" tIns="45720" rIns="45720" bIns="45720" rtlCol="0">
            <a:noAutofit/>
          </a:bodyPr>
          <a:lstStyle>
            <a:defPPr>
              <a:defRPr lang="en-US"/>
            </a:defPPr>
            <a:lvl1pPr marL="91440" indent="-91440" algn="r" defTabSz="914400" rtl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lvl1pPr>
          </a:lstStyle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Levenim MT" panose="02010502060101010101" pitchFamily="2" charset="-79"/>
              </a:rPr>
              <a:t>טלוויזיה / רדיו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Levenim MT" panose="02010502060101010101" pitchFamily="2" charset="-79"/>
              </a:rPr>
              <a:t>מיטה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Levenim MT" panose="02010502060101010101" pitchFamily="2" charset="-79"/>
              </a:rPr>
              <a:t>ארון בגדים 2 דלתות לכל דייר הכולל מתחם תלייה ואופציה לנעילה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Levenim MT" panose="02010502060101010101" pitchFamily="2" charset="-79"/>
              </a:rPr>
              <a:t>שולחן לילה ליד המיטה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Levenim MT" panose="02010502060101010101" pitchFamily="2" charset="-79"/>
              </a:rPr>
              <a:t>כיסא אחד לפחות לכל דייר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Levenim MT" panose="02010502060101010101" pitchFamily="2" charset="-79"/>
              </a:rPr>
              <a:t>וילון הצללה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Levenim MT" panose="02010502060101010101" pitchFamily="2" charset="-79"/>
              </a:rPr>
              <a:t>כורסא נוחה לכל דייר</a:t>
            </a: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Levenim MT" panose="02010502060101010101" pitchFamily="2" charset="-79"/>
            </a:endParaRP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Levenim MT" panose="02010502060101010101" pitchFamily="2" charset="-79"/>
            </a:endParaRP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85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FB7DC70-7D9F-4AA8-9DFD-60B595D04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44" t="19532" r="7813" b="14028"/>
          <a:stretch/>
        </p:blipFill>
        <p:spPr>
          <a:xfrm>
            <a:off x="0" y="0"/>
            <a:ext cx="12192000" cy="676597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59F9A96-4EB7-4ADD-9E7A-37E7891B1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8" t="25000" r="7032" b="8749"/>
          <a:stretch/>
        </p:blipFill>
        <p:spPr>
          <a:xfrm>
            <a:off x="2735405" y="2100066"/>
            <a:ext cx="7208696" cy="310058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22BFBB7F-A98B-CD6E-0857-595E60C4A184}"/>
              </a:ext>
            </a:extLst>
          </p:cNvPr>
          <p:cNvSpPr txBox="1"/>
          <p:nvPr/>
        </p:nvSpPr>
        <p:spPr>
          <a:xfrm>
            <a:off x="1064260" y="182396"/>
            <a:ext cx="10403840" cy="52322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e-IL" sz="2800" b="1" dirty="0"/>
              <a:t>תכנית האב של פארק נחל גרר (ואדי </a:t>
            </a:r>
            <a:r>
              <a:rPr lang="he-IL" sz="2800" b="1" dirty="0" err="1"/>
              <a:t>אלח'זאן</a:t>
            </a:r>
            <a:r>
              <a:rPr lang="he-IL" sz="28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1057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69529B57-DA9B-B15C-8901-5AE337251DD8}"/>
              </a:ext>
            </a:extLst>
          </p:cNvPr>
          <p:cNvGrpSpPr/>
          <p:nvPr/>
        </p:nvGrpSpPr>
        <p:grpSpPr>
          <a:xfrm>
            <a:off x="111258" y="121769"/>
            <a:ext cx="11969233" cy="6614462"/>
            <a:chOff x="111258" y="121769"/>
            <a:chExt cx="11969233" cy="6614462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6024CE5E-4425-F90A-CBB4-06A6DFB15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203" t="20000" r="27891" b="21250"/>
            <a:stretch/>
          </p:blipFill>
          <p:spPr>
            <a:xfrm>
              <a:off x="111509" y="121769"/>
              <a:ext cx="11968982" cy="6614462"/>
            </a:xfrm>
            <a:prstGeom prst="rect">
              <a:avLst/>
            </a:prstGeom>
          </p:spPr>
        </p:pic>
        <p:sp>
          <p:nvSpPr>
            <p:cNvPr id="3" name="מלבן 2">
              <a:extLst>
                <a:ext uri="{FF2B5EF4-FFF2-40B4-BE49-F238E27FC236}">
                  <a16:creationId xmlns:a16="http://schemas.microsoft.com/office/drawing/2014/main" id="{6ED657C8-33DA-CB71-9C63-006CD8962047}"/>
                </a:ext>
              </a:extLst>
            </p:cNvPr>
            <p:cNvSpPr/>
            <p:nvPr/>
          </p:nvSpPr>
          <p:spPr>
            <a:xfrm>
              <a:off x="111258" y="121920"/>
              <a:ext cx="11968982" cy="6563360"/>
            </a:xfrm>
            <a:prstGeom prst="rect">
              <a:avLst/>
            </a:prstGeom>
            <a:solidFill>
              <a:schemeClr val="lt1">
                <a:alpha val="52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sp>
        <p:nvSpPr>
          <p:cNvPr id="6" name="כותרת 5">
            <a:extLst>
              <a:ext uri="{FF2B5EF4-FFF2-40B4-BE49-F238E27FC236}">
                <a16:creationId xmlns:a16="http://schemas.microsoft.com/office/drawing/2014/main" id="{E5F69ED5-EBE9-39B7-A483-CDBFC3C3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040384"/>
          </a:xfrm>
          <a:solidFill>
            <a:schemeClr val="lt1">
              <a:alpha val="7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he-IL" dirty="0"/>
              <a:t>יתרונות המיקום</a:t>
            </a:r>
          </a:p>
        </p:txBody>
      </p:sp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46EE3E67-FBB8-7178-0E8F-2EDB7C74E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788160"/>
            <a:ext cx="9720073" cy="4592320"/>
          </a:xfrm>
          <a:solidFill>
            <a:schemeClr val="lt1">
              <a:alpha val="76000"/>
            </a:schemeClr>
          </a:solidFill>
        </p:spPr>
        <p:txBody>
          <a:bodyPr>
            <a:noAutofit/>
          </a:bodyPr>
          <a:lstStyle/>
          <a:p>
            <a:pPr algn="just" fontAlgn="base" hangingPunct="0">
              <a:lnSpc>
                <a:spcPct val="100000"/>
              </a:lnSpc>
              <a:buSzPct val="125000"/>
              <a:buFont typeface="Wingdings" panose="05000000000000000000" pitchFamily="2" charset="2"/>
              <a:buChar char="§"/>
            </a:pPr>
            <a:r>
              <a:rPr lang="he-IL" dirty="0"/>
              <a:t>נוף לנחל גרר – ריאה ירוקה, קשר רגשי עמוק, מרכז העיר החדש אך מקיים שמירה על הפרטיות והשקט.</a:t>
            </a:r>
          </a:p>
          <a:p>
            <a:pPr algn="just" fontAlgn="base" hangingPunct="0">
              <a:lnSpc>
                <a:spcPct val="100000"/>
              </a:lnSpc>
              <a:buSzPct val="125000"/>
              <a:buFont typeface="Wingdings" panose="05000000000000000000" pitchFamily="2" charset="2"/>
              <a:buChar char="§"/>
            </a:pPr>
            <a:r>
              <a:rPr lang="he-IL" dirty="0"/>
              <a:t>מיקום </a:t>
            </a:r>
            <a:r>
              <a:rPr lang="he-IL" dirty="0" err="1"/>
              <a:t>נייטרלי</a:t>
            </a:r>
            <a:r>
              <a:rPr lang="he-IL" dirty="0"/>
              <a:t> ללא שיוך משפחתי/חמולתי.</a:t>
            </a:r>
          </a:p>
          <a:p>
            <a:pPr algn="just" fontAlgn="base" hangingPunct="0">
              <a:lnSpc>
                <a:spcPct val="100000"/>
              </a:lnSpc>
              <a:buSzPct val="125000"/>
              <a:buFont typeface="Wingdings" panose="05000000000000000000" pitchFamily="2" charset="2"/>
              <a:buChar char="§"/>
            </a:pPr>
            <a:r>
              <a:rPr lang="he-IL" dirty="0" err="1"/>
              <a:t>שצ"פ</a:t>
            </a:r>
            <a:r>
              <a:rPr lang="he-IL" dirty="0"/>
              <a:t> צמוד – ניתן לפתח </a:t>
            </a:r>
            <a:r>
              <a:rPr lang="he-IL" dirty="0" err="1"/>
              <a:t>שצ"פ</a:t>
            </a:r>
            <a:r>
              <a:rPr lang="he-IL" dirty="0"/>
              <a:t> המיועד לאזרחים ותיקים – מתקני כושר, גינון, ספסלים ועוד.</a:t>
            </a:r>
          </a:p>
          <a:p>
            <a:pPr algn="just" fontAlgn="base" hangingPunct="0">
              <a:lnSpc>
                <a:spcPct val="100000"/>
              </a:lnSpc>
              <a:buSzPct val="125000"/>
              <a:buFont typeface="Wingdings" panose="05000000000000000000" pitchFamily="2" charset="2"/>
              <a:buChar char="§"/>
            </a:pPr>
            <a:r>
              <a:rPr lang="he-IL" dirty="0"/>
              <a:t>חיבור לטיילת הליכה באורך 4 ק"מ.</a:t>
            </a:r>
          </a:p>
          <a:p>
            <a:pPr algn="just" fontAlgn="base" hangingPunct="0">
              <a:lnSpc>
                <a:spcPct val="100000"/>
              </a:lnSpc>
              <a:buSzPct val="125000"/>
              <a:buFont typeface="Wingdings" panose="05000000000000000000" pitchFamily="2" charset="2"/>
              <a:buChar char="§"/>
            </a:pPr>
            <a:r>
              <a:rPr lang="he-IL" dirty="0"/>
              <a:t>סמיכות </a:t>
            </a:r>
            <a:r>
              <a:rPr lang="he-IL" dirty="0" err="1"/>
              <a:t>למע"ר</a:t>
            </a:r>
            <a:r>
              <a:rPr lang="he-IL" dirty="0"/>
              <a:t> החדש – מענה להיעדר ניידות.</a:t>
            </a:r>
          </a:p>
          <a:p>
            <a:pPr algn="just" fontAlgn="base" hangingPunct="0">
              <a:lnSpc>
                <a:spcPct val="100000"/>
              </a:lnSpc>
              <a:buSzPct val="125000"/>
              <a:buFont typeface="Wingdings" panose="05000000000000000000" pitchFamily="2" charset="2"/>
              <a:buChar char="§"/>
            </a:pPr>
            <a:r>
              <a:rPr lang="he-IL" dirty="0"/>
              <a:t>קירבה למרכז המורשת, היכל התרבות, הקאנטרי והשוק הססגוני.</a:t>
            </a:r>
          </a:p>
          <a:p>
            <a:pPr algn="just" fontAlgn="base" hangingPunct="0">
              <a:lnSpc>
                <a:spcPct val="100000"/>
              </a:lnSpc>
              <a:buSzPct val="125000"/>
              <a:buFont typeface="Wingdings" panose="05000000000000000000" pitchFamily="2" charset="2"/>
              <a:buChar char="§"/>
            </a:pPr>
            <a:r>
              <a:rPr lang="he-IL" dirty="0"/>
              <a:t>קירבה לבתי ספר (בי"ס יסודי </a:t>
            </a:r>
            <a:r>
              <a:rPr lang="he-IL" dirty="0" err="1"/>
              <a:t>אלפוראת</a:t>
            </a:r>
            <a:r>
              <a:rPr lang="he-IL" dirty="0"/>
              <a:t>, בי"ס תיכון </a:t>
            </a:r>
            <a:r>
              <a:rPr lang="he-IL" dirty="0" err="1"/>
              <a:t>אלמנאר</a:t>
            </a:r>
            <a:r>
              <a:rPr lang="he-IL" dirty="0"/>
              <a:t> ובי"ס לחינוך מיוחד </a:t>
            </a:r>
            <a:r>
              <a:rPr lang="he-IL" dirty="0" err="1"/>
              <a:t>אלעמל</a:t>
            </a:r>
            <a:r>
              <a:rPr lang="he-IL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69893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קובץ:PikiWiki Israel 43466 Rahat.jpg – ויקיפדיה">
            <a:extLst>
              <a:ext uri="{FF2B5EF4-FFF2-40B4-BE49-F238E27FC236}">
                <a16:creationId xmlns:a16="http://schemas.microsoft.com/office/drawing/2014/main" id="{400AC175-837D-DF0C-9BB0-D829488BE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5" y="403310"/>
            <a:ext cx="12192000" cy="7861926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קובץ:PikiWiki Israel 43466 Rahat.jpg – ויקיפדיה">
            <a:extLst>
              <a:ext uri="{FF2B5EF4-FFF2-40B4-BE49-F238E27FC236}">
                <a16:creationId xmlns:a16="http://schemas.microsoft.com/office/drawing/2014/main" id="{F7FF06F3-CB24-49A9-7396-64E0901F2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3826" y="403310"/>
            <a:ext cx="12192000" cy="7861926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כותרת 5">
            <a:extLst>
              <a:ext uri="{FF2B5EF4-FFF2-40B4-BE49-F238E27FC236}">
                <a16:creationId xmlns:a16="http://schemas.microsoft.com/office/drawing/2014/main" id="{E5F69ED5-EBE9-39B7-A483-CDBFC3C3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989312" cy="1499616"/>
          </a:xfrm>
        </p:spPr>
        <p:txBody>
          <a:bodyPr>
            <a:normAutofit/>
          </a:bodyPr>
          <a:lstStyle/>
          <a:p>
            <a:pPr algn="ctr"/>
            <a:r>
              <a:rPr lang="he-IL" dirty="0"/>
              <a:t>תכנית העבודה</a:t>
            </a:r>
          </a:p>
        </p:txBody>
      </p:sp>
      <p:graphicFrame>
        <p:nvGraphicFramePr>
          <p:cNvPr id="2" name="דיאגרמה 1">
            <a:extLst>
              <a:ext uri="{FF2B5EF4-FFF2-40B4-BE49-F238E27FC236}">
                <a16:creationId xmlns:a16="http://schemas.microsoft.com/office/drawing/2014/main" id="{D44A7682-4FAE-FC71-117D-6F2D5290D5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376616"/>
              </p:ext>
            </p:extLst>
          </p:nvPr>
        </p:nvGraphicFramePr>
        <p:xfrm>
          <a:off x="2162174" y="147693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71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E5F69ED5-EBE9-39B7-A483-CDBFC3C3E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dirty="0"/>
              <a:t>תודה על ההקשבה</a:t>
            </a:r>
            <a:endParaRPr lang="he-IL" sz="2700" dirty="0"/>
          </a:p>
        </p:txBody>
      </p:sp>
      <p:pic>
        <p:nvPicPr>
          <p:cNvPr id="8" name="Picture 2" descr="ייתכן שזו תמונה של ‏אדם אחד או יותר‏">
            <a:extLst>
              <a:ext uri="{FF2B5EF4-FFF2-40B4-BE49-F238E27FC236}">
                <a16:creationId xmlns:a16="http://schemas.microsoft.com/office/drawing/2014/main" id="{7477F9E0-662A-7D1A-D456-4BEB0BBA6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" t="8190" r="7070" b="7456"/>
          <a:stretch/>
        </p:blipFill>
        <p:spPr bwMode="auto">
          <a:xfrm>
            <a:off x="8615781" y="4640718"/>
            <a:ext cx="1228725" cy="8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112C1D5C-2336-CE12-4D8F-ABA898A21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7" b="20504"/>
          <a:stretch/>
        </p:blipFill>
        <p:spPr bwMode="auto">
          <a:xfrm>
            <a:off x="8411412" y="5507819"/>
            <a:ext cx="1682115" cy="10275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A313F42-0141-88E4-0F5C-E922C720B0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755" y="5732243"/>
            <a:ext cx="2105245" cy="803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משרד הרווחה והביטחון החברתי | Facebook">
            <a:extLst>
              <a:ext uri="{FF2B5EF4-FFF2-40B4-BE49-F238E27FC236}">
                <a16:creationId xmlns:a16="http://schemas.microsoft.com/office/drawing/2014/main" id="{EC730ED0-8194-D739-D82A-A40197BF2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5" y="387847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171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8">
            <a:extLst>
              <a:ext uri="{FF2B5EF4-FFF2-40B4-BE49-F238E27FC236}">
                <a16:creationId xmlns:a16="http://schemas.microsoft.com/office/drawing/2014/main" id="{5FBBEE43-E152-2202-41D8-5E29D090B36A}"/>
              </a:ext>
            </a:extLst>
          </p:cNvPr>
          <p:cNvGrpSpPr/>
          <p:nvPr/>
        </p:nvGrpSpPr>
        <p:grpSpPr>
          <a:xfrm>
            <a:off x="-3943986" y="-94530"/>
            <a:ext cx="16862561" cy="8126086"/>
            <a:chOff x="-5038725" y="1685273"/>
            <a:chExt cx="16862561" cy="8126086"/>
          </a:xfrm>
        </p:grpSpPr>
        <p:pic>
          <p:nvPicPr>
            <p:cNvPr id="15" name="Picture 2" descr="קובץ:PikiWiki Israel 43466 Rahat.jpg – ויקיפדיה">
              <a:extLst>
                <a:ext uri="{FF2B5EF4-FFF2-40B4-BE49-F238E27FC236}">
                  <a16:creationId xmlns:a16="http://schemas.microsoft.com/office/drawing/2014/main" id="{AE3D3735-A6F0-7848-B3F0-6CE88A3100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8164" y="1685273"/>
              <a:ext cx="12192000" cy="7861926"/>
            </a:xfrm>
            <a:prstGeom prst="rect">
              <a:avLst/>
            </a:prstGeom>
            <a:noFill/>
            <a:effectLst>
              <a:softEdge rad="1270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קובץ:PikiWiki Israel 43466 Rahat.jpg – ויקיפדיה">
              <a:extLst>
                <a:ext uri="{FF2B5EF4-FFF2-40B4-BE49-F238E27FC236}">
                  <a16:creationId xmlns:a16="http://schemas.microsoft.com/office/drawing/2014/main" id="{A8543259-DABB-3DBE-356E-189E8F5B0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38725" y="1949433"/>
              <a:ext cx="12192000" cy="7861926"/>
            </a:xfrm>
            <a:prstGeom prst="rect">
              <a:avLst/>
            </a:prstGeom>
            <a:noFill/>
            <a:effectLst>
              <a:softEdge rad="1270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46EE3E67-FBB8-7178-0E8F-2EDB7C74E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248" y="1417320"/>
            <a:ext cx="9720073" cy="4023360"/>
          </a:xfrm>
          <a:solidFill>
            <a:schemeClr val="bg1">
              <a:alpha val="54000"/>
            </a:schemeClr>
          </a:solidFill>
          <a:ln>
            <a:noFill/>
          </a:ln>
          <a:effectLst>
            <a:softEdge rad="203200"/>
          </a:effectLst>
        </p:spPr>
        <p:txBody>
          <a:bodyPr>
            <a:noAutofit/>
          </a:bodyPr>
          <a:lstStyle/>
          <a:p>
            <a:pPr algn="just" rtl="1" fontAlgn="base" hangingPunct="0">
              <a:lnSpc>
                <a:spcPct val="150000"/>
              </a:lnSpc>
            </a:pPr>
            <a:r>
              <a:rPr lang="he-IL" sz="2400" dirty="0"/>
              <a:t>אוכלוסיית הבדואים בנגב נמצאת כיום בשלבי מעבר שונים בין  חיי נוודות ושמירה על ערכי המסורת הבדואית לבין מעבר לחיים עירוניים וחשיפה לחיים המודרניים. </a:t>
            </a:r>
          </a:p>
          <a:p>
            <a:pPr algn="just" rtl="1" fontAlgn="base" hangingPunct="0">
              <a:lnSpc>
                <a:spcPct val="150000"/>
              </a:lnSpc>
            </a:pPr>
            <a:r>
              <a:rPr lang="he-IL" sz="2400" dirty="0"/>
              <a:t>מתח ערכי זה יוצר זעזועים , חוסר יציבות וקונפליקטים  בחברה הבדואית הבאים לידי ביטוי בתחומי החברה, הכלכלה והפוליטיקה.</a:t>
            </a:r>
            <a:endParaRPr lang="en-US" sz="2400" dirty="0"/>
          </a:p>
          <a:p>
            <a:pPr algn="just" rtl="1" fontAlgn="base" hangingPunct="0">
              <a:lnSpc>
                <a:spcPct val="150000"/>
              </a:lnSpc>
            </a:pPr>
            <a:r>
              <a:rPr lang="he-IL" sz="2400" dirty="0"/>
              <a:t>שינוי אורח החיים הנוודי, והמעבר לחיים  מודרניים  ואורבאניים  שבר את ההסדרים הכלכליים שבר  ופורר את השבט כיחידה חברתית והמחויבות אל ראש המשפחה </a:t>
            </a:r>
            <a:r>
              <a:rPr lang="he-IL" sz="2400" b="1" dirty="0"/>
              <a:t>והביא לשינוי במעמד הקשיש שהפך ממקום כוח למעמד של נטל על החברה והמשפחה</a:t>
            </a:r>
            <a:r>
              <a:rPr lang="he-IL" sz="2400" dirty="0"/>
              <a:t>.</a:t>
            </a:r>
            <a:endParaRPr lang="en-US" sz="2400" dirty="0"/>
          </a:p>
        </p:txBody>
      </p:sp>
      <p:sp>
        <p:nvSpPr>
          <p:cNvPr id="6" name="כותרת 5">
            <a:extLst>
              <a:ext uri="{FF2B5EF4-FFF2-40B4-BE49-F238E27FC236}">
                <a16:creationId xmlns:a16="http://schemas.microsoft.com/office/drawing/2014/main" id="{E5F69ED5-EBE9-39B7-A483-CDBFC3C3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48" y="403352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he-IL" dirty="0"/>
              <a:t>רקע</a:t>
            </a:r>
          </a:p>
        </p:txBody>
      </p:sp>
    </p:spTree>
    <p:extLst>
      <p:ext uri="{BB962C8B-B14F-4D97-AF65-F5344CB8AC3E}">
        <p14:creationId xmlns:p14="http://schemas.microsoft.com/office/powerpoint/2010/main" val="3060979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>
            <a:extLst>
              <a:ext uri="{FF2B5EF4-FFF2-40B4-BE49-F238E27FC236}">
                <a16:creationId xmlns:a16="http://schemas.microsoft.com/office/drawing/2014/main" id="{18A12A58-D48A-27B5-E2AA-FEE9F58CC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6" t="13037" r="13917" b="7259"/>
          <a:stretch/>
        </p:blipFill>
        <p:spPr>
          <a:xfrm>
            <a:off x="-91440" y="-732453"/>
            <a:ext cx="12283440" cy="7526755"/>
          </a:xfrm>
          <a:prstGeom prst="rect">
            <a:avLst/>
          </a:prstGeom>
        </p:spPr>
      </p:pic>
      <p:sp>
        <p:nvSpPr>
          <p:cNvPr id="25" name="מלבן 24">
            <a:extLst>
              <a:ext uri="{FF2B5EF4-FFF2-40B4-BE49-F238E27FC236}">
                <a16:creationId xmlns:a16="http://schemas.microsoft.com/office/drawing/2014/main" id="{36B529C2-003D-D5D8-5DFD-D4B4932B1AC4}"/>
              </a:ext>
            </a:extLst>
          </p:cNvPr>
          <p:cNvSpPr/>
          <p:nvPr/>
        </p:nvSpPr>
        <p:spPr>
          <a:xfrm>
            <a:off x="-91440" y="-796151"/>
            <a:ext cx="12283440" cy="759045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6" name="כותרת 5">
            <a:extLst>
              <a:ext uri="{FF2B5EF4-FFF2-40B4-BE49-F238E27FC236}">
                <a16:creationId xmlns:a16="http://schemas.microsoft.com/office/drawing/2014/main" id="{E5F69ED5-EBE9-39B7-A483-CDBFC3C3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943" y="522203"/>
            <a:ext cx="9720072" cy="1499616"/>
          </a:xfrm>
          <a:solidFill>
            <a:schemeClr val="lt1">
              <a:alpha val="3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he-IL" dirty="0"/>
              <a:t>האזרחים </a:t>
            </a:r>
            <a:r>
              <a:rPr lang="he-IL" dirty="0" err="1"/>
              <a:t>הותיקים</a:t>
            </a:r>
            <a:r>
              <a:rPr lang="he-IL" dirty="0"/>
              <a:t> ברהט</a:t>
            </a:r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8B8129F2-663D-347D-827B-7806D64C4AEB}"/>
              </a:ext>
            </a:extLst>
          </p:cNvPr>
          <p:cNvGrpSpPr/>
          <p:nvPr/>
        </p:nvGrpSpPr>
        <p:grpSpPr>
          <a:xfrm>
            <a:off x="3302000" y="2219607"/>
            <a:ext cx="6135878" cy="2843784"/>
            <a:chOff x="4381500" y="1872614"/>
            <a:chExt cx="3519678" cy="1851661"/>
          </a:xfrm>
        </p:grpSpPr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D6FA2655-A3F0-7433-6F96-CDB796C92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4922" t="47084" r="1015" b="25917"/>
            <a:stretch/>
          </p:blipFill>
          <p:spPr>
            <a:xfrm>
              <a:off x="6186678" y="1872614"/>
              <a:ext cx="1714500" cy="1851661"/>
            </a:xfrm>
            <a:prstGeom prst="rect">
              <a:avLst/>
            </a:prstGeom>
          </p:spPr>
        </p:pic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AEE6601F-22D1-165C-DD09-8AD31C289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547" t="46944" r="60391" b="26055"/>
            <a:stretch/>
          </p:blipFill>
          <p:spPr>
            <a:xfrm>
              <a:off x="4381500" y="1872614"/>
              <a:ext cx="1714500" cy="1851661"/>
            </a:xfrm>
            <a:prstGeom prst="rect">
              <a:avLst/>
            </a:prstGeom>
          </p:spPr>
        </p:pic>
      </p:grpSp>
      <p:graphicFrame>
        <p:nvGraphicFramePr>
          <p:cNvPr id="23" name="תרשים 22">
            <a:extLst>
              <a:ext uri="{FF2B5EF4-FFF2-40B4-BE49-F238E27FC236}">
                <a16:creationId xmlns:a16="http://schemas.microsoft.com/office/drawing/2014/main" id="{9B023DE8-E945-F0A6-F62D-077C8B360D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4597267"/>
              </p:ext>
            </p:extLst>
          </p:nvPr>
        </p:nvGraphicFramePr>
        <p:xfrm>
          <a:off x="350520" y="404680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מלבן 25">
            <a:extLst>
              <a:ext uri="{FF2B5EF4-FFF2-40B4-BE49-F238E27FC236}">
                <a16:creationId xmlns:a16="http://schemas.microsoft.com/office/drawing/2014/main" id="{52956399-9E8C-ECE7-4172-B5B465D8CC2F}"/>
              </a:ext>
            </a:extLst>
          </p:cNvPr>
          <p:cNvSpPr/>
          <p:nvPr/>
        </p:nvSpPr>
        <p:spPr>
          <a:xfrm>
            <a:off x="9936480" y="6489502"/>
            <a:ext cx="215392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צילום: יוסי לוי</a:t>
            </a: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A6E01FC7-B41C-4B69-223B-D92F7FF8B370}"/>
              </a:ext>
            </a:extLst>
          </p:cNvPr>
          <p:cNvSpPr txBox="1"/>
          <p:nvPr/>
        </p:nvSpPr>
        <p:spPr>
          <a:xfrm>
            <a:off x="4796449" y="5095239"/>
            <a:ext cx="47303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b="1" dirty="0"/>
              <a:t>מקור הנתונים: משרד העבודה, הרווחה והשירותים החברתיים – "מכלול לרשות"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F426892E-A612-5E4A-EC9F-4DC5235A3058}"/>
              </a:ext>
            </a:extLst>
          </p:cNvPr>
          <p:cNvSpPr/>
          <p:nvPr/>
        </p:nvSpPr>
        <p:spPr>
          <a:xfrm>
            <a:off x="7200900" y="3057525"/>
            <a:ext cx="1504950" cy="723900"/>
          </a:xfrm>
          <a:prstGeom prst="rect">
            <a:avLst/>
          </a:prstGeom>
          <a:solidFill>
            <a:srgbClr val="E9F0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solidFill>
                  <a:schemeClr val="tx1"/>
                </a:solidFill>
              </a:rPr>
              <a:t>1,768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47DFCCAF-D0C8-9573-58E6-7E5A6EBF9C27}"/>
              </a:ext>
            </a:extLst>
          </p:cNvPr>
          <p:cNvSpPr/>
          <p:nvPr/>
        </p:nvSpPr>
        <p:spPr>
          <a:xfrm>
            <a:off x="4048125" y="3067050"/>
            <a:ext cx="1504950" cy="723900"/>
          </a:xfrm>
          <a:prstGeom prst="rect">
            <a:avLst/>
          </a:prstGeom>
          <a:solidFill>
            <a:srgbClr val="E9F0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solidFill>
                  <a:schemeClr val="tx1"/>
                </a:solidFill>
              </a:rPr>
              <a:t>1,337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FE5CC778-FD14-F685-A04A-5B46F3F9C3E0}"/>
              </a:ext>
            </a:extLst>
          </p:cNvPr>
          <p:cNvSpPr/>
          <p:nvPr/>
        </p:nvSpPr>
        <p:spPr>
          <a:xfrm>
            <a:off x="4343400" y="4229101"/>
            <a:ext cx="628650" cy="238124"/>
          </a:xfrm>
          <a:prstGeom prst="rect">
            <a:avLst/>
          </a:prstGeom>
          <a:solidFill>
            <a:srgbClr val="E9F0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</a:rPr>
              <a:t>76</a:t>
            </a:r>
          </a:p>
        </p:txBody>
      </p:sp>
    </p:spTree>
    <p:extLst>
      <p:ext uri="{BB962C8B-B14F-4D97-AF65-F5344CB8AC3E}">
        <p14:creationId xmlns:p14="http://schemas.microsoft.com/office/powerpoint/2010/main" val="3360051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E5F69ED5-EBE9-39B7-A483-CDBFC3C3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585216"/>
            <a:ext cx="10871200" cy="1499616"/>
          </a:xfrm>
        </p:spPr>
        <p:txBody>
          <a:bodyPr>
            <a:normAutofit/>
          </a:bodyPr>
          <a:lstStyle/>
          <a:p>
            <a:pPr algn="ctr"/>
            <a:r>
              <a:rPr lang="he-IL" dirty="0"/>
              <a:t>האזרחים </a:t>
            </a:r>
            <a:r>
              <a:rPr lang="he-IL" dirty="0" err="1"/>
              <a:t>הותיקים</a:t>
            </a:r>
            <a:r>
              <a:rPr lang="he-IL" dirty="0"/>
              <a:t> המוכרים ברווחה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DB59EF42-CEAD-63C0-5AEE-38196037E0EA}"/>
              </a:ext>
            </a:extLst>
          </p:cNvPr>
          <p:cNvSpPr txBox="1"/>
          <p:nvPr/>
        </p:nvSpPr>
        <p:spPr>
          <a:xfrm>
            <a:off x="193040" y="1803094"/>
            <a:ext cx="11805920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 rtl="1"/>
            <a:r>
              <a:rPr lang="he-IL" sz="2400" dirty="0">
                <a:ea typeface="Times New Roman" panose="02020603050405020304" pitchFamily="18" charset="0"/>
                <a:cs typeface="David" panose="020E0502060401010101" pitchFamily="34" charset="-79"/>
              </a:rPr>
              <a:t>בשנים האחרונות אנו עדים לתופעה מדאיגה ונפוצה  בקרב האזרחים הוותיקים אשר מתלוננים על </a:t>
            </a:r>
            <a:r>
              <a:rPr lang="he-IL" sz="2400" b="1" dirty="0">
                <a:ea typeface="Times New Roman" panose="02020603050405020304" pitchFamily="18" charset="0"/>
                <a:cs typeface="David" panose="020E0502060401010101" pitchFamily="34" charset="-79"/>
              </a:rPr>
              <a:t>בדידות, הזנחה רגשית וחברתית וחסכים אחרים</a:t>
            </a:r>
            <a:r>
              <a:rPr lang="he-IL" sz="2400" dirty="0">
                <a:ea typeface="Times New Roman" panose="02020603050405020304" pitchFamily="18" charset="0"/>
                <a:cs typeface="David" panose="020E0502060401010101" pitchFamily="34" charset="-79"/>
              </a:rPr>
              <a:t>, אזרחים ותיקים אלה נמצאים בבתים ללא מענה סוציאלי- תמיכתי ובדידות זו </a:t>
            </a:r>
            <a:r>
              <a:rPr lang="he-IL" sz="2400" b="1" dirty="0">
                <a:ea typeface="Times New Roman" panose="02020603050405020304" pitchFamily="18" charset="0"/>
                <a:cs typeface="David" panose="020E0502060401010101" pitchFamily="34" charset="-79"/>
              </a:rPr>
              <a:t>פוגעת בתפקודם בתחומים שונים</a:t>
            </a:r>
            <a:r>
              <a:rPr lang="he-IL" sz="2400" dirty="0">
                <a:ea typeface="Times New Roman" panose="02020603050405020304" pitchFamily="18" charset="0"/>
                <a:cs typeface="David" panose="020E0502060401010101" pitchFamily="34" charset="-79"/>
              </a:rPr>
              <a:t>.</a:t>
            </a:r>
            <a:endParaRPr lang="he-IL" sz="2400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A746D9AE-8A55-63F7-E1B1-2AE6FE653EC4}"/>
              </a:ext>
            </a:extLst>
          </p:cNvPr>
          <p:cNvSpPr txBox="1"/>
          <p:nvPr/>
        </p:nvSpPr>
        <p:spPr>
          <a:xfrm>
            <a:off x="7365111" y="6638344"/>
            <a:ext cx="4730322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900" b="1" dirty="0"/>
              <a:t>מקור הנתונים: משרד העבודה, הרווחה והשירותים החברתיים – "מכלול לרשות"</a:t>
            </a:r>
          </a:p>
        </p:txBody>
      </p:sp>
      <p:graphicFrame>
        <p:nvGraphicFramePr>
          <p:cNvPr id="2" name="תרשים 1">
            <a:extLst>
              <a:ext uri="{FF2B5EF4-FFF2-40B4-BE49-F238E27FC236}">
                <a16:creationId xmlns:a16="http://schemas.microsoft.com/office/drawing/2014/main" id="{93D7D869-0A97-516F-50A6-6E3A7E0237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8026936"/>
              </p:ext>
            </p:extLst>
          </p:nvPr>
        </p:nvGraphicFramePr>
        <p:xfrm>
          <a:off x="1781175" y="3067104"/>
          <a:ext cx="8020050" cy="3571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35185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E5F69ED5-EBE9-39B7-A483-CDBFC3C3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345440"/>
            <a:ext cx="11704320" cy="1851152"/>
          </a:xfrm>
          <a:solidFill>
            <a:srgbClr val="FFFF0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he-IL" dirty="0"/>
              <a:t>היחידה למניעת התעללות והזנחה טיפלה בשנת 2024 ב-173 מקרים בקרב קשישים ברהט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D906B209-88E8-A3B5-B8F0-A0811DEBA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131" y="2470484"/>
            <a:ext cx="6811018" cy="427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82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קובץ:PikiWiki Israel 43466 Rahat.jpg – ויקיפדיה">
            <a:extLst>
              <a:ext uri="{FF2B5EF4-FFF2-40B4-BE49-F238E27FC236}">
                <a16:creationId xmlns:a16="http://schemas.microsoft.com/office/drawing/2014/main" id="{400AC175-837D-DF0C-9BB0-D829488BE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5" y="403310"/>
            <a:ext cx="12192000" cy="7861926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קובץ:PikiWiki Israel 43466 Rahat.jpg – ויקיפדיה">
            <a:extLst>
              <a:ext uri="{FF2B5EF4-FFF2-40B4-BE49-F238E27FC236}">
                <a16:creationId xmlns:a16="http://schemas.microsoft.com/office/drawing/2014/main" id="{F7FF06F3-CB24-49A9-7396-64E0901F2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3826" y="403310"/>
            <a:ext cx="12192000" cy="7861926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כותרת 5">
            <a:extLst>
              <a:ext uri="{FF2B5EF4-FFF2-40B4-BE49-F238E27FC236}">
                <a16:creationId xmlns:a16="http://schemas.microsoft.com/office/drawing/2014/main" id="{E5F69ED5-EBE9-39B7-A483-CDBFC3C3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989312" cy="1499616"/>
          </a:xfrm>
        </p:spPr>
        <p:txBody>
          <a:bodyPr>
            <a:normAutofit/>
          </a:bodyPr>
          <a:lstStyle/>
          <a:p>
            <a:pPr algn="ctr"/>
            <a:r>
              <a:rPr lang="he-IL" dirty="0"/>
              <a:t>יתרונות ייחודיים במערך דיור כפרי ברהט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B901E31-954A-C276-A697-F611D624A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579" y="2266738"/>
            <a:ext cx="10388861" cy="4369858"/>
          </a:xfrm>
          <a:solidFill>
            <a:schemeClr val="bg1">
              <a:alpha val="54000"/>
            </a:schemeClr>
          </a:solidFill>
          <a:ln>
            <a:noFill/>
          </a:ln>
          <a:effectLst>
            <a:softEdge rad="0"/>
          </a:effectLst>
        </p:spPr>
        <p:txBody>
          <a:bodyPr vert="horz" lIns="45720" tIns="45720" rIns="45720" bIns="45720" rtlCol="0">
            <a:noAutofit/>
          </a:bodyPr>
          <a:lstStyle/>
          <a:p>
            <a:pPr algn="just" fontAlgn="base" hangingPunct="0">
              <a:lnSpc>
                <a:spcPct val="150000"/>
              </a:lnSpc>
              <a:buSzPct val="125000"/>
              <a:buFont typeface="Wingdings" panose="05000000000000000000" pitchFamily="2" charset="2"/>
              <a:buChar char="§"/>
            </a:pPr>
            <a:r>
              <a:rPr lang="he-IL" sz="2800" dirty="0"/>
              <a:t>רהט כמטרופולין ייחודי – מערך דיור כפרי </a:t>
            </a:r>
            <a:r>
              <a:rPr lang="he-IL" sz="2800" b="1" dirty="0"/>
              <a:t>אזורי</a:t>
            </a:r>
            <a:r>
              <a:rPr lang="he-IL" sz="2800" dirty="0"/>
              <a:t>.</a:t>
            </a:r>
          </a:p>
          <a:p>
            <a:pPr algn="just" fontAlgn="base" hangingPunct="0">
              <a:lnSpc>
                <a:spcPct val="150000"/>
              </a:lnSpc>
              <a:buSzPct val="125000"/>
              <a:buFont typeface="Wingdings" panose="05000000000000000000" pitchFamily="2" charset="2"/>
              <a:buChar char="§"/>
            </a:pPr>
            <a:r>
              <a:rPr lang="he-IL" sz="2800" dirty="0"/>
              <a:t>אורח חיים מותאם לתרבות הבדואית.</a:t>
            </a:r>
          </a:p>
          <a:p>
            <a:pPr algn="just" fontAlgn="base" hangingPunct="0">
              <a:lnSpc>
                <a:spcPct val="150000"/>
              </a:lnSpc>
              <a:buSzPct val="125000"/>
              <a:buFont typeface="Wingdings" panose="05000000000000000000" pitchFamily="2" charset="2"/>
              <a:buChar char="§"/>
            </a:pPr>
            <a:r>
              <a:rPr lang="he-IL" sz="2800" dirty="0"/>
              <a:t>שמירת קשרים עם הקהילה המקומית:</a:t>
            </a:r>
          </a:p>
          <a:p>
            <a:pPr lvl="2" algn="just" fontAlgn="base" hangingPunct="0">
              <a:lnSpc>
                <a:spcPct val="150000"/>
              </a:lnSpc>
              <a:buSzPct val="125000"/>
              <a:buFont typeface="Wingdings" panose="05000000000000000000" pitchFamily="2" charset="2"/>
              <a:buChar char="§"/>
            </a:pPr>
            <a:r>
              <a:rPr lang="he-IL" sz="2400" dirty="0"/>
              <a:t>העברת ערכי המסורת לדורות הבאים.</a:t>
            </a:r>
          </a:p>
          <a:p>
            <a:pPr lvl="2" algn="just" fontAlgn="base" hangingPunct="0">
              <a:lnSpc>
                <a:spcPct val="150000"/>
              </a:lnSpc>
              <a:buSzPct val="125000"/>
              <a:buFont typeface="Wingdings" panose="05000000000000000000" pitchFamily="2" charset="2"/>
              <a:buChar char="§"/>
            </a:pPr>
            <a:r>
              <a:rPr lang="he-IL" sz="2400" dirty="0"/>
              <a:t>חיזוק מעמד האזרח </a:t>
            </a:r>
            <a:r>
              <a:rPr lang="he-IL" sz="2400" dirty="0" err="1"/>
              <a:t>הותיק</a:t>
            </a:r>
            <a:r>
              <a:rPr lang="he-IL" sz="2400" dirty="0"/>
              <a:t> בקהילה.</a:t>
            </a:r>
          </a:p>
          <a:p>
            <a:pPr algn="just" fontAlgn="base" hangingPunct="0">
              <a:lnSpc>
                <a:spcPct val="150000"/>
              </a:lnSpc>
              <a:buSzPct val="125000"/>
              <a:buFont typeface="Wingdings" panose="05000000000000000000" pitchFamily="2" charset="2"/>
              <a:buChar char="§"/>
            </a:pP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3467089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E5F69ED5-EBE9-39B7-A483-CDBFC3C3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108" y="150390"/>
            <a:ext cx="10040112" cy="1499616"/>
          </a:xfrm>
        </p:spPr>
        <p:txBody>
          <a:bodyPr>
            <a:normAutofit/>
          </a:bodyPr>
          <a:lstStyle/>
          <a:p>
            <a:pPr algn="ctr"/>
            <a:r>
              <a:rPr lang="he-IL" dirty="0"/>
              <a:t>מיקום מוצע</a:t>
            </a:r>
            <a:br>
              <a:rPr lang="he-IL" dirty="0"/>
            </a:br>
            <a:r>
              <a:rPr lang="he-IL" dirty="0"/>
              <a:t> </a:t>
            </a:r>
            <a:r>
              <a:rPr lang="he-IL" sz="4000" dirty="0"/>
              <a:t>פארק נחל גרר (ואדי </a:t>
            </a:r>
            <a:r>
              <a:rPr lang="he-IL" sz="4000" dirty="0" err="1"/>
              <a:t>אלח'זאן</a:t>
            </a:r>
            <a:r>
              <a:rPr lang="he-IL" sz="4000" dirty="0"/>
              <a:t>)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DDDF69FF-E2EE-41DD-5CB0-F1A0B4DD8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1497585"/>
            <a:ext cx="9720072" cy="5278005"/>
          </a:xfrm>
          <a:prstGeom prst="rect">
            <a:avLst/>
          </a:prstGeom>
        </p:spPr>
      </p:pic>
      <p:sp>
        <p:nvSpPr>
          <p:cNvPr id="15" name="צורה חופשית: צורה 14">
            <a:extLst>
              <a:ext uri="{FF2B5EF4-FFF2-40B4-BE49-F238E27FC236}">
                <a16:creationId xmlns:a16="http://schemas.microsoft.com/office/drawing/2014/main" id="{8091685D-AAA1-9F29-6702-44B56B294FBA}"/>
              </a:ext>
            </a:extLst>
          </p:cNvPr>
          <p:cNvSpPr/>
          <p:nvPr/>
        </p:nvSpPr>
        <p:spPr>
          <a:xfrm>
            <a:off x="5800725" y="3248025"/>
            <a:ext cx="2047875" cy="2352675"/>
          </a:xfrm>
          <a:custGeom>
            <a:avLst/>
            <a:gdLst>
              <a:gd name="connsiteX0" fmla="*/ 9525 w 2047875"/>
              <a:gd name="connsiteY0" fmla="*/ 390525 h 2352675"/>
              <a:gd name="connsiteX1" fmla="*/ 0 w 2047875"/>
              <a:gd name="connsiteY1" fmla="*/ 2352675 h 2352675"/>
              <a:gd name="connsiteX2" fmla="*/ 809625 w 2047875"/>
              <a:gd name="connsiteY2" fmla="*/ 2352675 h 2352675"/>
              <a:gd name="connsiteX3" fmla="*/ 866775 w 2047875"/>
              <a:gd name="connsiteY3" fmla="*/ 2238375 h 2352675"/>
              <a:gd name="connsiteX4" fmla="*/ 971550 w 2047875"/>
              <a:gd name="connsiteY4" fmla="*/ 2124075 h 2352675"/>
              <a:gd name="connsiteX5" fmla="*/ 1066800 w 2047875"/>
              <a:gd name="connsiteY5" fmla="*/ 2066925 h 2352675"/>
              <a:gd name="connsiteX6" fmla="*/ 1171575 w 2047875"/>
              <a:gd name="connsiteY6" fmla="*/ 2047875 h 2352675"/>
              <a:gd name="connsiteX7" fmla="*/ 1419225 w 2047875"/>
              <a:gd name="connsiteY7" fmla="*/ 1314450 h 2352675"/>
              <a:gd name="connsiteX8" fmla="*/ 1924050 w 2047875"/>
              <a:gd name="connsiteY8" fmla="*/ 276225 h 2352675"/>
              <a:gd name="connsiteX9" fmla="*/ 2047875 w 2047875"/>
              <a:gd name="connsiteY9" fmla="*/ 85725 h 2352675"/>
              <a:gd name="connsiteX10" fmla="*/ 1343025 w 2047875"/>
              <a:gd name="connsiteY10" fmla="*/ 0 h 2352675"/>
              <a:gd name="connsiteX11" fmla="*/ 819150 w 2047875"/>
              <a:gd name="connsiteY11" fmla="*/ 57150 h 2352675"/>
              <a:gd name="connsiteX12" fmla="*/ 171450 w 2047875"/>
              <a:gd name="connsiteY12" fmla="*/ 285750 h 2352675"/>
              <a:gd name="connsiteX13" fmla="*/ 9525 w 2047875"/>
              <a:gd name="connsiteY13" fmla="*/ 390525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47875" h="2352675">
                <a:moveTo>
                  <a:pt x="9525" y="390525"/>
                </a:moveTo>
                <a:lnTo>
                  <a:pt x="0" y="2352675"/>
                </a:lnTo>
                <a:lnTo>
                  <a:pt x="809625" y="2352675"/>
                </a:lnTo>
                <a:lnTo>
                  <a:pt x="866775" y="2238375"/>
                </a:lnTo>
                <a:lnTo>
                  <a:pt x="971550" y="2124075"/>
                </a:lnTo>
                <a:lnTo>
                  <a:pt x="1066800" y="2066925"/>
                </a:lnTo>
                <a:lnTo>
                  <a:pt x="1171575" y="2047875"/>
                </a:lnTo>
                <a:lnTo>
                  <a:pt x="1419225" y="1314450"/>
                </a:lnTo>
                <a:lnTo>
                  <a:pt x="1924050" y="276225"/>
                </a:lnTo>
                <a:lnTo>
                  <a:pt x="2047875" y="85725"/>
                </a:lnTo>
                <a:lnTo>
                  <a:pt x="1343025" y="0"/>
                </a:lnTo>
                <a:lnTo>
                  <a:pt x="819150" y="57150"/>
                </a:lnTo>
                <a:lnTo>
                  <a:pt x="171450" y="285750"/>
                </a:lnTo>
                <a:lnTo>
                  <a:pt x="9525" y="390525"/>
                </a:lnTo>
                <a:close/>
              </a:path>
            </a:pathLst>
          </a:cu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879A1495-A6D1-7483-71B1-486070CE3A9C}"/>
              </a:ext>
            </a:extLst>
          </p:cNvPr>
          <p:cNvSpPr txBox="1"/>
          <p:nvPr/>
        </p:nvSpPr>
        <p:spPr>
          <a:xfrm>
            <a:off x="6431280" y="363334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'</a:t>
            </a:r>
            <a:r>
              <a:rPr lang="he-IL" b="1" dirty="0"/>
              <a:t>1011</a:t>
            </a:r>
            <a:r>
              <a:rPr lang="en-US" b="1" dirty="0"/>
              <a:t>B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808639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מחבר ישר 4">
            <a:extLst>
              <a:ext uri="{FF2B5EF4-FFF2-40B4-BE49-F238E27FC236}">
                <a16:creationId xmlns:a16="http://schemas.microsoft.com/office/drawing/2014/main" id="{14E9FE0D-AD20-7690-D113-0DEBB82D1728}"/>
              </a:ext>
            </a:extLst>
          </p:cNvPr>
          <p:cNvCxnSpPr>
            <a:cxnSpLocks/>
          </p:cNvCxnSpPr>
          <p:nvPr/>
        </p:nvCxnSpPr>
        <p:spPr>
          <a:xfrm>
            <a:off x="1524000" y="3695700"/>
            <a:ext cx="3857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בדואים - Twitter Search / Twitter">
            <a:extLst>
              <a:ext uri="{FF2B5EF4-FFF2-40B4-BE49-F238E27FC236}">
                <a16:creationId xmlns:a16="http://schemas.microsoft.com/office/drawing/2014/main" id="{9EF52428-4D80-B353-E398-E095F1973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6397" r="4711" b="5899"/>
          <a:stretch/>
        </p:blipFill>
        <p:spPr bwMode="auto">
          <a:xfrm>
            <a:off x="127140" y="409576"/>
            <a:ext cx="11937719" cy="579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6749202E-5384-F22A-661B-8EE0CDBFBEC1}"/>
              </a:ext>
            </a:extLst>
          </p:cNvPr>
          <p:cNvSpPr/>
          <p:nvPr/>
        </p:nvSpPr>
        <p:spPr>
          <a:xfrm>
            <a:off x="127139" y="172720"/>
            <a:ext cx="11937719" cy="658368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46EE3E67-FBB8-7178-0E8F-2EDB7C74E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76" y="2084831"/>
            <a:ext cx="10191750" cy="4363593"/>
          </a:xfrm>
          <a:solidFill>
            <a:schemeClr val="bg1">
              <a:alpha val="55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e-IL" dirty="0"/>
              <a:t>גודל מגרש – 7 דונם.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/>
              <a:t>50 דיירים – שלב א'.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/>
              <a:t>דיור כפרי.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/>
              <a:t>אוהל / </a:t>
            </a:r>
            <a:r>
              <a:rPr lang="he-IL" dirty="0" err="1"/>
              <a:t>שיג</a:t>
            </a:r>
            <a:r>
              <a:rPr lang="he-IL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/>
              <a:t>חדר תפילה.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/>
              <a:t>מרפאה, עובדי סיעוד, טיפולים פרא-רפואיים.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/>
              <a:t>חדר תעסוקה.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/>
              <a:t>בריכה הידרותרפית.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/>
              <a:t>מרכז מבקרים.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/>
              <a:t>מרכז חקר החברה הבדואית.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endParaRPr lang="he-IL" dirty="0"/>
          </a:p>
        </p:txBody>
      </p:sp>
      <p:sp>
        <p:nvSpPr>
          <p:cNvPr id="4" name="צורה חופשית: צורה 3">
            <a:extLst>
              <a:ext uri="{FF2B5EF4-FFF2-40B4-BE49-F238E27FC236}">
                <a16:creationId xmlns:a16="http://schemas.microsoft.com/office/drawing/2014/main" id="{93045DC1-9577-3466-7079-F34EACCA626E}"/>
              </a:ext>
            </a:extLst>
          </p:cNvPr>
          <p:cNvSpPr/>
          <p:nvPr/>
        </p:nvSpPr>
        <p:spPr>
          <a:xfrm>
            <a:off x="1447799" y="2084833"/>
            <a:ext cx="5071872" cy="4224527"/>
          </a:xfrm>
          <a:custGeom>
            <a:avLst/>
            <a:gdLst>
              <a:gd name="connsiteX0" fmla="*/ 9525 w 2047875"/>
              <a:gd name="connsiteY0" fmla="*/ 390525 h 2352675"/>
              <a:gd name="connsiteX1" fmla="*/ 0 w 2047875"/>
              <a:gd name="connsiteY1" fmla="*/ 2352675 h 2352675"/>
              <a:gd name="connsiteX2" fmla="*/ 809625 w 2047875"/>
              <a:gd name="connsiteY2" fmla="*/ 2352675 h 2352675"/>
              <a:gd name="connsiteX3" fmla="*/ 866775 w 2047875"/>
              <a:gd name="connsiteY3" fmla="*/ 2238375 h 2352675"/>
              <a:gd name="connsiteX4" fmla="*/ 971550 w 2047875"/>
              <a:gd name="connsiteY4" fmla="*/ 2124075 h 2352675"/>
              <a:gd name="connsiteX5" fmla="*/ 1066800 w 2047875"/>
              <a:gd name="connsiteY5" fmla="*/ 2066925 h 2352675"/>
              <a:gd name="connsiteX6" fmla="*/ 1171575 w 2047875"/>
              <a:gd name="connsiteY6" fmla="*/ 2047875 h 2352675"/>
              <a:gd name="connsiteX7" fmla="*/ 1419225 w 2047875"/>
              <a:gd name="connsiteY7" fmla="*/ 1314450 h 2352675"/>
              <a:gd name="connsiteX8" fmla="*/ 1924050 w 2047875"/>
              <a:gd name="connsiteY8" fmla="*/ 276225 h 2352675"/>
              <a:gd name="connsiteX9" fmla="*/ 2047875 w 2047875"/>
              <a:gd name="connsiteY9" fmla="*/ 85725 h 2352675"/>
              <a:gd name="connsiteX10" fmla="*/ 1343025 w 2047875"/>
              <a:gd name="connsiteY10" fmla="*/ 0 h 2352675"/>
              <a:gd name="connsiteX11" fmla="*/ 819150 w 2047875"/>
              <a:gd name="connsiteY11" fmla="*/ 57150 h 2352675"/>
              <a:gd name="connsiteX12" fmla="*/ 171450 w 2047875"/>
              <a:gd name="connsiteY12" fmla="*/ 285750 h 2352675"/>
              <a:gd name="connsiteX13" fmla="*/ 9525 w 2047875"/>
              <a:gd name="connsiteY13" fmla="*/ 390525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47875" h="2352675">
                <a:moveTo>
                  <a:pt x="9525" y="390525"/>
                </a:moveTo>
                <a:lnTo>
                  <a:pt x="0" y="2352675"/>
                </a:lnTo>
                <a:lnTo>
                  <a:pt x="809625" y="2352675"/>
                </a:lnTo>
                <a:lnTo>
                  <a:pt x="866775" y="2238375"/>
                </a:lnTo>
                <a:lnTo>
                  <a:pt x="971550" y="2124075"/>
                </a:lnTo>
                <a:lnTo>
                  <a:pt x="1066800" y="2066925"/>
                </a:lnTo>
                <a:lnTo>
                  <a:pt x="1171575" y="2047875"/>
                </a:lnTo>
                <a:lnTo>
                  <a:pt x="1419225" y="1314450"/>
                </a:lnTo>
                <a:lnTo>
                  <a:pt x="1924050" y="276225"/>
                </a:lnTo>
                <a:lnTo>
                  <a:pt x="2047875" y="85725"/>
                </a:lnTo>
                <a:lnTo>
                  <a:pt x="1343025" y="0"/>
                </a:lnTo>
                <a:lnTo>
                  <a:pt x="819150" y="57150"/>
                </a:lnTo>
                <a:lnTo>
                  <a:pt x="171450" y="285750"/>
                </a:lnTo>
                <a:lnTo>
                  <a:pt x="9525" y="390525"/>
                </a:lnTo>
                <a:close/>
              </a:path>
            </a:pathLst>
          </a:cu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" name="צורה חופשית: צורה 2">
            <a:extLst>
              <a:ext uri="{FF2B5EF4-FFF2-40B4-BE49-F238E27FC236}">
                <a16:creationId xmlns:a16="http://schemas.microsoft.com/office/drawing/2014/main" id="{C9146C37-E8C8-F56D-CA0F-5FE92CFF65D7}"/>
              </a:ext>
            </a:extLst>
          </p:cNvPr>
          <p:cNvSpPr/>
          <p:nvPr/>
        </p:nvSpPr>
        <p:spPr>
          <a:xfrm>
            <a:off x="1524000" y="2152650"/>
            <a:ext cx="4876800" cy="1933575"/>
          </a:xfrm>
          <a:custGeom>
            <a:avLst/>
            <a:gdLst>
              <a:gd name="connsiteX0" fmla="*/ 9525 w 4876800"/>
              <a:gd name="connsiteY0" fmla="*/ 666750 h 1933575"/>
              <a:gd name="connsiteX1" fmla="*/ 323850 w 4876800"/>
              <a:gd name="connsiteY1" fmla="*/ 495300 h 1933575"/>
              <a:gd name="connsiteX2" fmla="*/ 1809750 w 4876800"/>
              <a:gd name="connsiteY2" fmla="*/ 114300 h 1933575"/>
              <a:gd name="connsiteX3" fmla="*/ 2647950 w 4876800"/>
              <a:gd name="connsiteY3" fmla="*/ 28575 h 1933575"/>
              <a:gd name="connsiteX4" fmla="*/ 3200400 w 4876800"/>
              <a:gd name="connsiteY4" fmla="*/ 0 h 1933575"/>
              <a:gd name="connsiteX5" fmla="*/ 4171950 w 4876800"/>
              <a:gd name="connsiteY5" fmla="*/ 66675 h 1933575"/>
              <a:gd name="connsiteX6" fmla="*/ 4876800 w 4876800"/>
              <a:gd name="connsiteY6" fmla="*/ 133350 h 1933575"/>
              <a:gd name="connsiteX7" fmla="*/ 3629025 w 4876800"/>
              <a:gd name="connsiteY7" fmla="*/ 1933575 h 1933575"/>
              <a:gd name="connsiteX8" fmla="*/ 0 w 4876800"/>
              <a:gd name="connsiteY8" fmla="*/ 781050 h 1933575"/>
              <a:gd name="connsiteX9" fmla="*/ 9525 w 4876800"/>
              <a:gd name="connsiteY9" fmla="*/ 66675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76800" h="1933575">
                <a:moveTo>
                  <a:pt x="9525" y="666750"/>
                </a:moveTo>
                <a:lnTo>
                  <a:pt x="323850" y="495300"/>
                </a:lnTo>
                <a:lnTo>
                  <a:pt x="1809750" y="114300"/>
                </a:lnTo>
                <a:lnTo>
                  <a:pt x="2647950" y="28575"/>
                </a:lnTo>
                <a:lnTo>
                  <a:pt x="3200400" y="0"/>
                </a:lnTo>
                <a:lnTo>
                  <a:pt x="4171950" y="66675"/>
                </a:lnTo>
                <a:lnTo>
                  <a:pt x="4876800" y="133350"/>
                </a:lnTo>
                <a:lnTo>
                  <a:pt x="3629025" y="1933575"/>
                </a:lnTo>
                <a:lnTo>
                  <a:pt x="0" y="781050"/>
                </a:lnTo>
                <a:lnTo>
                  <a:pt x="9525" y="66675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745E6A40-A78D-1E97-B762-FD4ED55BEBD2}"/>
              </a:ext>
            </a:extLst>
          </p:cNvPr>
          <p:cNvGrpSpPr/>
          <p:nvPr/>
        </p:nvGrpSpPr>
        <p:grpSpPr>
          <a:xfrm>
            <a:off x="5178488" y="2125474"/>
            <a:ext cx="755776" cy="938780"/>
            <a:chOff x="5049520" y="2458720"/>
            <a:chExt cx="755776" cy="938780"/>
          </a:xfrm>
        </p:grpSpPr>
        <p:grpSp>
          <p:nvGrpSpPr>
            <p:cNvPr id="29" name="קבוצה 28">
              <a:extLst>
                <a:ext uri="{FF2B5EF4-FFF2-40B4-BE49-F238E27FC236}">
                  <a16:creationId xmlns:a16="http://schemas.microsoft.com/office/drawing/2014/main" id="{4FE1A43C-0C50-EE5B-B8FA-5F8F965BD653}"/>
                </a:ext>
              </a:extLst>
            </p:cNvPr>
            <p:cNvGrpSpPr/>
            <p:nvPr/>
          </p:nvGrpSpPr>
          <p:grpSpPr>
            <a:xfrm>
              <a:off x="5049520" y="2458720"/>
              <a:ext cx="332105" cy="487678"/>
              <a:chOff x="5049520" y="2458720"/>
              <a:chExt cx="332105" cy="487678"/>
            </a:xfrm>
          </p:grpSpPr>
          <p:sp>
            <p:nvSpPr>
              <p:cNvPr id="40" name="מלבן 39">
                <a:extLst>
                  <a:ext uri="{FF2B5EF4-FFF2-40B4-BE49-F238E27FC236}">
                    <a16:creationId xmlns:a16="http://schemas.microsoft.com/office/drawing/2014/main" id="{6EBFAA24-7E36-73A7-39A3-77EAF43867FA}"/>
                  </a:ext>
                </a:extLst>
              </p:cNvPr>
              <p:cNvSpPr/>
              <p:nvPr/>
            </p:nvSpPr>
            <p:spPr>
              <a:xfrm>
                <a:off x="5049520" y="2722880"/>
                <a:ext cx="332105" cy="22351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41" name="משולש שווה-שוקיים 40">
                <a:extLst>
                  <a:ext uri="{FF2B5EF4-FFF2-40B4-BE49-F238E27FC236}">
                    <a16:creationId xmlns:a16="http://schemas.microsoft.com/office/drawing/2014/main" id="{CFA56109-41CD-2F74-8DE9-9AFB59A47A0F}"/>
                  </a:ext>
                </a:extLst>
              </p:cNvPr>
              <p:cNvSpPr/>
              <p:nvPr/>
            </p:nvSpPr>
            <p:spPr>
              <a:xfrm>
                <a:off x="5049520" y="2458720"/>
                <a:ext cx="332105" cy="223518"/>
              </a:xfrm>
              <a:prstGeom prst="triangl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</p:grpSp>
        <p:grpSp>
          <p:nvGrpSpPr>
            <p:cNvPr id="30" name="קבוצה 29">
              <a:extLst>
                <a:ext uri="{FF2B5EF4-FFF2-40B4-BE49-F238E27FC236}">
                  <a16:creationId xmlns:a16="http://schemas.microsoft.com/office/drawing/2014/main" id="{658C5E19-28E8-A64E-CA24-BE8238FF9D1E}"/>
                </a:ext>
              </a:extLst>
            </p:cNvPr>
            <p:cNvGrpSpPr/>
            <p:nvPr/>
          </p:nvGrpSpPr>
          <p:grpSpPr>
            <a:xfrm>
              <a:off x="5168391" y="2605022"/>
              <a:ext cx="636905" cy="792478"/>
              <a:chOff x="5201920" y="2611120"/>
              <a:chExt cx="636905" cy="792478"/>
            </a:xfrm>
          </p:grpSpPr>
          <p:grpSp>
            <p:nvGrpSpPr>
              <p:cNvPr id="31" name="קבוצה 30">
                <a:extLst>
                  <a:ext uri="{FF2B5EF4-FFF2-40B4-BE49-F238E27FC236}">
                    <a16:creationId xmlns:a16="http://schemas.microsoft.com/office/drawing/2014/main" id="{1721A2B0-191E-507A-8B72-3ECC628C0AD4}"/>
                  </a:ext>
                </a:extLst>
              </p:cNvPr>
              <p:cNvGrpSpPr/>
              <p:nvPr/>
            </p:nvGrpSpPr>
            <p:grpSpPr>
              <a:xfrm>
                <a:off x="5201920" y="2611120"/>
                <a:ext cx="332105" cy="487678"/>
                <a:chOff x="5049520" y="2458720"/>
                <a:chExt cx="332105" cy="487678"/>
              </a:xfrm>
            </p:grpSpPr>
            <p:sp>
              <p:nvSpPr>
                <p:cNvPr id="38" name="מלבן 37">
                  <a:extLst>
                    <a:ext uri="{FF2B5EF4-FFF2-40B4-BE49-F238E27FC236}">
                      <a16:creationId xmlns:a16="http://schemas.microsoft.com/office/drawing/2014/main" id="{46F94538-1AF1-89F0-3112-441515755142}"/>
                    </a:ext>
                  </a:extLst>
                </p:cNvPr>
                <p:cNvSpPr/>
                <p:nvPr/>
              </p:nvSpPr>
              <p:spPr>
                <a:xfrm>
                  <a:off x="5049520" y="2722880"/>
                  <a:ext cx="332105" cy="22351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  <p:sp>
              <p:nvSpPr>
                <p:cNvPr id="39" name="משולש שווה-שוקיים 38">
                  <a:extLst>
                    <a:ext uri="{FF2B5EF4-FFF2-40B4-BE49-F238E27FC236}">
                      <a16:creationId xmlns:a16="http://schemas.microsoft.com/office/drawing/2014/main" id="{3609420F-EBA7-B29C-0C95-E3C6D58A4004}"/>
                    </a:ext>
                  </a:extLst>
                </p:cNvPr>
                <p:cNvSpPr/>
                <p:nvPr/>
              </p:nvSpPr>
              <p:spPr>
                <a:xfrm>
                  <a:off x="5049520" y="2458720"/>
                  <a:ext cx="332105" cy="223518"/>
                </a:xfrm>
                <a:prstGeom prst="triangl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</p:grpSp>
          <p:grpSp>
            <p:nvGrpSpPr>
              <p:cNvPr id="32" name="קבוצה 31">
                <a:extLst>
                  <a:ext uri="{FF2B5EF4-FFF2-40B4-BE49-F238E27FC236}">
                    <a16:creationId xmlns:a16="http://schemas.microsoft.com/office/drawing/2014/main" id="{439E0141-6D98-8D5C-DD13-4281BAE25781}"/>
                  </a:ext>
                </a:extLst>
              </p:cNvPr>
              <p:cNvGrpSpPr/>
              <p:nvPr/>
            </p:nvGrpSpPr>
            <p:grpSpPr>
              <a:xfrm>
                <a:off x="5354320" y="2763520"/>
                <a:ext cx="332105" cy="487678"/>
                <a:chOff x="5049520" y="2458720"/>
                <a:chExt cx="332105" cy="487678"/>
              </a:xfrm>
            </p:grpSpPr>
            <p:sp>
              <p:nvSpPr>
                <p:cNvPr id="36" name="מלבן 35">
                  <a:extLst>
                    <a:ext uri="{FF2B5EF4-FFF2-40B4-BE49-F238E27FC236}">
                      <a16:creationId xmlns:a16="http://schemas.microsoft.com/office/drawing/2014/main" id="{2246B59A-4A3E-0650-0C4B-C5458E53BECB}"/>
                    </a:ext>
                  </a:extLst>
                </p:cNvPr>
                <p:cNvSpPr/>
                <p:nvPr/>
              </p:nvSpPr>
              <p:spPr>
                <a:xfrm>
                  <a:off x="5049520" y="2722880"/>
                  <a:ext cx="332105" cy="22351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  <p:sp>
              <p:nvSpPr>
                <p:cNvPr id="37" name="משולש שווה-שוקיים 36">
                  <a:extLst>
                    <a:ext uri="{FF2B5EF4-FFF2-40B4-BE49-F238E27FC236}">
                      <a16:creationId xmlns:a16="http://schemas.microsoft.com/office/drawing/2014/main" id="{0DF2D524-062A-1815-CB9C-DBACC5EC9E81}"/>
                    </a:ext>
                  </a:extLst>
                </p:cNvPr>
                <p:cNvSpPr/>
                <p:nvPr/>
              </p:nvSpPr>
              <p:spPr>
                <a:xfrm>
                  <a:off x="5049520" y="2458720"/>
                  <a:ext cx="332105" cy="223518"/>
                </a:xfrm>
                <a:prstGeom prst="triangl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</p:grpSp>
          <p:grpSp>
            <p:nvGrpSpPr>
              <p:cNvPr id="33" name="קבוצה 32">
                <a:extLst>
                  <a:ext uri="{FF2B5EF4-FFF2-40B4-BE49-F238E27FC236}">
                    <a16:creationId xmlns:a16="http://schemas.microsoft.com/office/drawing/2014/main" id="{46B6F52F-7503-9B0C-FB93-79618AF28FB8}"/>
                  </a:ext>
                </a:extLst>
              </p:cNvPr>
              <p:cNvGrpSpPr/>
              <p:nvPr/>
            </p:nvGrpSpPr>
            <p:grpSpPr>
              <a:xfrm>
                <a:off x="5506720" y="2915920"/>
                <a:ext cx="332105" cy="487678"/>
                <a:chOff x="5049520" y="2458720"/>
                <a:chExt cx="332105" cy="487678"/>
              </a:xfrm>
            </p:grpSpPr>
            <p:sp>
              <p:nvSpPr>
                <p:cNvPr id="34" name="מלבן 33">
                  <a:extLst>
                    <a:ext uri="{FF2B5EF4-FFF2-40B4-BE49-F238E27FC236}">
                      <a16:creationId xmlns:a16="http://schemas.microsoft.com/office/drawing/2014/main" id="{9A7245D8-20BF-E48D-1CA9-FE2971E84DF6}"/>
                    </a:ext>
                  </a:extLst>
                </p:cNvPr>
                <p:cNvSpPr/>
                <p:nvPr/>
              </p:nvSpPr>
              <p:spPr>
                <a:xfrm>
                  <a:off x="5049520" y="2722880"/>
                  <a:ext cx="332105" cy="22351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  <p:sp>
              <p:nvSpPr>
                <p:cNvPr id="35" name="משולש שווה-שוקיים 34">
                  <a:extLst>
                    <a:ext uri="{FF2B5EF4-FFF2-40B4-BE49-F238E27FC236}">
                      <a16:creationId xmlns:a16="http://schemas.microsoft.com/office/drawing/2014/main" id="{A8485A7B-37DD-E7CE-63D2-D2D6ABB904B0}"/>
                    </a:ext>
                  </a:extLst>
                </p:cNvPr>
                <p:cNvSpPr/>
                <p:nvPr/>
              </p:nvSpPr>
              <p:spPr>
                <a:xfrm>
                  <a:off x="5049520" y="2458720"/>
                  <a:ext cx="332105" cy="223518"/>
                </a:xfrm>
                <a:prstGeom prst="triangl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</p:grpSp>
        </p:grpSp>
      </p:grpSp>
      <p:grpSp>
        <p:nvGrpSpPr>
          <p:cNvPr id="42" name="קבוצה 41">
            <a:extLst>
              <a:ext uri="{FF2B5EF4-FFF2-40B4-BE49-F238E27FC236}">
                <a16:creationId xmlns:a16="http://schemas.microsoft.com/office/drawing/2014/main" id="{39AECD28-C3B1-F16C-E89C-A7DFB8914578}"/>
              </a:ext>
            </a:extLst>
          </p:cNvPr>
          <p:cNvGrpSpPr/>
          <p:nvPr/>
        </p:nvGrpSpPr>
        <p:grpSpPr>
          <a:xfrm>
            <a:off x="4604042" y="2205186"/>
            <a:ext cx="755776" cy="938780"/>
            <a:chOff x="5049520" y="2458720"/>
            <a:chExt cx="755776" cy="938780"/>
          </a:xfrm>
        </p:grpSpPr>
        <p:grpSp>
          <p:nvGrpSpPr>
            <p:cNvPr id="43" name="קבוצה 42">
              <a:extLst>
                <a:ext uri="{FF2B5EF4-FFF2-40B4-BE49-F238E27FC236}">
                  <a16:creationId xmlns:a16="http://schemas.microsoft.com/office/drawing/2014/main" id="{0031EC8F-2C4B-F04E-6162-DC2C837E4CB0}"/>
                </a:ext>
              </a:extLst>
            </p:cNvPr>
            <p:cNvGrpSpPr/>
            <p:nvPr/>
          </p:nvGrpSpPr>
          <p:grpSpPr>
            <a:xfrm>
              <a:off x="5049520" y="2458720"/>
              <a:ext cx="332105" cy="487678"/>
              <a:chOff x="5049520" y="2458720"/>
              <a:chExt cx="332105" cy="487678"/>
            </a:xfrm>
          </p:grpSpPr>
          <p:sp>
            <p:nvSpPr>
              <p:cNvPr id="54" name="מלבן 53">
                <a:extLst>
                  <a:ext uri="{FF2B5EF4-FFF2-40B4-BE49-F238E27FC236}">
                    <a16:creationId xmlns:a16="http://schemas.microsoft.com/office/drawing/2014/main" id="{3B819036-2823-BF0E-8C82-4F7DEFF25AD6}"/>
                  </a:ext>
                </a:extLst>
              </p:cNvPr>
              <p:cNvSpPr/>
              <p:nvPr/>
            </p:nvSpPr>
            <p:spPr>
              <a:xfrm>
                <a:off x="5049520" y="2722880"/>
                <a:ext cx="332105" cy="22351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55" name="משולש שווה-שוקיים 54">
                <a:extLst>
                  <a:ext uri="{FF2B5EF4-FFF2-40B4-BE49-F238E27FC236}">
                    <a16:creationId xmlns:a16="http://schemas.microsoft.com/office/drawing/2014/main" id="{194E91B4-8A6B-AD9E-FC3F-DA698AD2E7ED}"/>
                  </a:ext>
                </a:extLst>
              </p:cNvPr>
              <p:cNvSpPr/>
              <p:nvPr/>
            </p:nvSpPr>
            <p:spPr>
              <a:xfrm>
                <a:off x="5049520" y="2458720"/>
                <a:ext cx="332105" cy="223518"/>
              </a:xfrm>
              <a:prstGeom prst="triangl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</p:grpSp>
        <p:grpSp>
          <p:nvGrpSpPr>
            <p:cNvPr id="44" name="קבוצה 43">
              <a:extLst>
                <a:ext uri="{FF2B5EF4-FFF2-40B4-BE49-F238E27FC236}">
                  <a16:creationId xmlns:a16="http://schemas.microsoft.com/office/drawing/2014/main" id="{052C1E12-ADDB-4352-9333-25906CE8DD01}"/>
                </a:ext>
              </a:extLst>
            </p:cNvPr>
            <p:cNvGrpSpPr/>
            <p:nvPr/>
          </p:nvGrpSpPr>
          <p:grpSpPr>
            <a:xfrm>
              <a:off x="5168391" y="2605022"/>
              <a:ext cx="636905" cy="792478"/>
              <a:chOff x="5201920" y="2611120"/>
              <a:chExt cx="636905" cy="792478"/>
            </a:xfrm>
          </p:grpSpPr>
          <p:grpSp>
            <p:nvGrpSpPr>
              <p:cNvPr id="45" name="קבוצה 44">
                <a:extLst>
                  <a:ext uri="{FF2B5EF4-FFF2-40B4-BE49-F238E27FC236}">
                    <a16:creationId xmlns:a16="http://schemas.microsoft.com/office/drawing/2014/main" id="{13F77144-5D56-1A18-6205-89AE584FE492}"/>
                  </a:ext>
                </a:extLst>
              </p:cNvPr>
              <p:cNvGrpSpPr/>
              <p:nvPr/>
            </p:nvGrpSpPr>
            <p:grpSpPr>
              <a:xfrm>
                <a:off x="5201920" y="2611120"/>
                <a:ext cx="332105" cy="487678"/>
                <a:chOff x="5049520" y="2458720"/>
                <a:chExt cx="332105" cy="487678"/>
              </a:xfrm>
            </p:grpSpPr>
            <p:sp>
              <p:nvSpPr>
                <p:cNvPr id="52" name="מלבן 51">
                  <a:extLst>
                    <a:ext uri="{FF2B5EF4-FFF2-40B4-BE49-F238E27FC236}">
                      <a16:creationId xmlns:a16="http://schemas.microsoft.com/office/drawing/2014/main" id="{A0FFE707-D3B0-F2A3-0D1E-98A6F6323BBB}"/>
                    </a:ext>
                  </a:extLst>
                </p:cNvPr>
                <p:cNvSpPr/>
                <p:nvPr/>
              </p:nvSpPr>
              <p:spPr>
                <a:xfrm>
                  <a:off x="5049520" y="2722880"/>
                  <a:ext cx="332105" cy="22351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  <p:sp>
              <p:nvSpPr>
                <p:cNvPr id="53" name="משולש שווה-שוקיים 52">
                  <a:extLst>
                    <a:ext uri="{FF2B5EF4-FFF2-40B4-BE49-F238E27FC236}">
                      <a16:creationId xmlns:a16="http://schemas.microsoft.com/office/drawing/2014/main" id="{21698E9A-8C76-C7F1-6886-9E313B2F7D78}"/>
                    </a:ext>
                  </a:extLst>
                </p:cNvPr>
                <p:cNvSpPr/>
                <p:nvPr/>
              </p:nvSpPr>
              <p:spPr>
                <a:xfrm>
                  <a:off x="5049520" y="2458720"/>
                  <a:ext cx="332105" cy="223518"/>
                </a:xfrm>
                <a:prstGeom prst="triangl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</p:grpSp>
          <p:grpSp>
            <p:nvGrpSpPr>
              <p:cNvPr id="46" name="קבוצה 45">
                <a:extLst>
                  <a:ext uri="{FF2B5EF4-FFF2-40B4-BE49-F238E27FC236}">
                    <a16:creationId xmlns:a16="http://schemas.microsoft.com/office/drawing/2014/main" id="{4C8D02B8-307B-AF32-DA5A-E6E922875BE4}"/>
                  </a:ext>
                </a:extLst>
              </p:cNvPr>
              <p:cNvGrpSpPr/>
              <p:nvPr/>
            </p:nvGrpSpPr>
            <p:grpSpPr>
              <a:xfrm>
                <a:off x="5354320" y="2763520"/>
                <a:ext cx="332105" cy="487678"/>
                <a:chOff x="5049520" y="2458720"/>
                <a:chExt cx="332105" cy="487678"/>
              </a:xfrm>
            </p:grpSpPr>
            <p:sp>
              <p:nvSpPr>
                <p:cNvPr id="50" name="מלבן 49">
                  <a:extLst>
                    <a:ext uri="{FF2B5EF4-FFF2-40B4-BE49-F238E27FC236}">
                      <a16:creationId xmlns:a16="http://schemas.microsoft.com/office/drawing/2014/main" id="{17A0DC87-5851-FE5E-6DC5-71E921EA557A}"/>
                    </a:ext>
                  </a:extLst>
                </p:cNvPr>
                <p:cNvSpPr/>
                <p:nvPr/>
              </p:nvSpPr>
              <p:spPr>
                <a:xfrm>
                  <a:off x="5049520" y="2722880"/>
                  <a:ext cx="332105" cy="22351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  <p:sp>
              <p:nvSpPr>
                <p:cNvPr id="51" name="משולש שווה-שוקיים 50">
                  <a:extLst>
                    <a:ext uri="{FF2B5EF4-FFF2-40B4-BE49-F238E27FC236}">
                      <a16:creationId xmlns:a16="http://schemas.microsoft.com/office/drawing/2014/main" id="{233B4D8D-22A6-6710-E5B4-ED06876E79E4}"/>
                    </a:ext>
                  </a:extLst>
                </p:cNvPr>
                <p:cNvSpPr/>
                <p:nvPr/>
              </p:nvSpPr>
              <p:spPr>
                <a:xfrm>
                  <a:off x="5049520" y="2458720"/>
                  <a:ext cx="332105" cy="223518"/>
                </a:xfrm>
                <a:prstGeom prst="triangl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</p:grpSp>
          <p:grpSp>
            <p:nvGrpSpPr>
              <p:cNvPr id="47" name="קבוצה 46">
                <a:extLst>
                  <a:ext uri="{FF2B5EF4-FFF2-40B4-BE49-F238E27FC236}">
                    <a16:creationId xmlns:a16="http://schemas.microsoft.com/office/drawing/2014/main" id="{F303B0CD-B2A3-C444-B25D-7BDD3F2EE8D4}"/>
                  </a:ext>
                </a:extLst>
              </p:cNvPr>
              <p:cNvGrpSpPr/>
              <p:nvPr/>
            </p:nvGrpSpPr>
            <p:grpSpPr>
              <a:xfrm>
                <a:off x="5506720" y="2915920"/>
                <a:ext cx="332105" cy="487678"/>
                <a:chOff x="5049520" y="2458720"/>
                <a:chExt cx="332105" cy="487678"/>
              </a:xfrm>
            </p:grpSpPr>
            <p:sp>
              <p:nvSpPr>
                <p:cNvPr id="48" name="מלבן 47">
                  <a:extLst>
                    <a:ext uri="{FF2B5EF4-FFF2-40B4-BE49-F238E27FC236}">
                      <a16:creationId xmlns:a16="http://schemas.microsoft.com/office/drawing/2014/main" id="{BDBC4E85-7232-AEEC-EEC2-983D8B5743AF}"/>
                    </a:ext>
                  </a:extLst>
                </p:cNvPr>
                <p:cNvSpPr/>
                <p:nvPr/>
              </p:nvSpPr>
              <p:spPr>
                <a:xfrm>
                  <a:off x="5049520" y="2722880"/>
                  <a:ext cx="332105" cy="22351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  <p:sp>
              <p:nvSpPr>
                <p:cNvPr id="49" name="משולש שווה-שוקיים 48">
                  <a:extLst>
                    <a:ext uri="{FF2B5EF4-FFF2-40B4-BE49-F238E27FC236}">
                      <a16:creationId xmlns:a16="http://schemas.microsoft.com/office/drawing/2014/main" id="{A4EED041-1C4E-D48F-BC0C-71A2625F4495}"/>
                    </a:ext>
                  </a:extLst>
                </p:cNvPr>
                <p:cNvSpPr/>
                <p:nvPr/>
              </p:nvSpPr>
              <p:spPr>
                <a:xfrm>
                  <a:off x="5049520" y="2458720"/>
                  <a:ext cx="332105" cy="223518"/>
                </a:xfrm>
                <a:prstGeom prst="triangl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</p:grpSp>
        </p:grpSp>
      </p:grpSp>
      <p:grpSp>
        <p:nvGrpSpPr>
          <p:cNvPr id="70" name="קבוצה 69">
            <a:extLst>
              <a:ext uri="{FF2B5EF4-FFF2-40B4-BE49-F238E27FC236}">
                <a16:creationId xmlns:a16="http://schemas.microsoft.com/office/drawing/2014/main" id="{A56BD970-6817-6353-49F3-14A06A25268F}"/>
              </a:ext>
            </a:extLst>
          </p:cNvPr>
          <p:cNvGrpSpPr/>
          <p:nvPr/>
        </p:nvGrpSpPr>
        <p:grpSpPr>
          <a:xfrm>
            <a:off x="3842565" y="2223474"/>
            <a:ext cx="755776" cy="938780"/>
            <a:chOff x="5049520" y="2458720"/>
            <a:chExt cx="755776" cy="938780"/>
          </a:xfrm>
        </p:grpSpPr>
        <p:grpSp>
          <p:nvGrpSpPr>
            <p:cNvPr id="71" name="קבוצה 70">
              <a:extLst>
                <a:ext uri="{FF2B5EF4-FFF2-40B4-BE49-F238E27FC236}">
                  <a16:creationId xmlns:a16="http://schemas.microsoft.com/office/drawing/2014/main" id="{6008D3CF-40B6-BF95-263D-900645D227C8}"/>
                </a:ext>
              </a:extLst>
            </p:cNvPr>
            <p:cNvGrpSpPr/>
            <p:nvPr/>
          </p:nvGrpSpPr>
          <p:grpSpPr>
            <a:xfrm>
              <a:off x="5049520" y="2458720"/>
              <a:ext cx="332105" cy="487678"/>
              <a:chOff x="5049520" y="2458720"/>
              <a:chExt cx="332105" cy="487678"/>
            </a:xfrm>
          </p:grpSpPr>
          <p:sp>
            <p:nvSpPr>
              <p:cNvPr id="82" name="מלבן 81">
                <a:extLst>
                  <a:ext uri="{FF2B5EF4-FFF2-40B4-BE49-F238E27FC236}">
                    <a16:creationId xmlns:a16="http://schemas.microsoft.com/office/drawing/2014/main" id="{8818B696-EB7F-BA03-1508-9B38C68B2383}"/>
                  </a:ext>
                </a:extLst>
              </p:cNvPr>
              <p:cNvSpPr/>
              <p:nvPr/>
            </p:nvSpPr>
            <p:spPr>
              <a:xfrm>
                <a:off x="5049520" y="2722880"/>
                <a:ext cx="332105" cy="22351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83" name="משולש שווה-שוקיים 82">
                <a:extLst>
                  <a:ext uri="{FF2B5EF4-FFF2-40B4-BE49-F238E27FC236}">
                    <a16:creationId xmlns:a16="http://schemas.microsoft.com/office/drawing/2014/main" id="{04AB0048-087C-83EE-782B-135EBC6E1D2B}"/>
                  </a:ext>
                </a:extLst>
              </p:cNvPr>
              <p:cNvSpPr/>
              <p:nvPr/>
            </p:nvSpPr>
            <p:spPr>
              <a:xfrm>
                <a:off x="5049520" y="2458720"/>
                <a:ext cx="332105" cy="223518"/>
              </a:xfrm>
              <a:prstGeom prst="triangl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</p:grpSp>
        <p:grpSp>
          <p:nvGrpSpPr>
            <p:cNvPr id="72" name="קבוצה 71">
              <a:extLst>
                <a:ext uri="{FF2B5EF4-FFF2-40B4-BE49-F238E27FC236}">
                  <a16:creationId xmlns:a16="http://schemas.microsoft.com/office/drawing/2014/main" id="{19EB04AC-595B-1E54-DCAA-D7FE9EBD6F0F}"/>
                </a:ext>
              </a:extLst>
            </p:cNvPr>
            <p:cNvGrpSpPr/>
            <p:nvPr/>
          </p:nvGrpSpPr>
          <p:grpSpPr>
            <a:xfrm>
              <a:off x="5168391" y="2605022"/>
              <a:ext cx="636905" cy="792478"/>
              <a:chOff x="5201920" y="2611120"/>
              <a:chExt cx="636905" cy="792478"/>
            </a:xfrm>
          </p:grpSpPr>
          <p:grpSp>
            <p:nvGrpSpPr>
              <p:cNvPr id="73" name="קבוצה 72">
                <a:extLst>
                  <a:ext uri="{FF2B5EF4-FFF2-40B4-BE49-F238E27FC236}">
                    <a16:creationId xmlns:a16="http://schemas.microsoft.com/office/drawing/2014/main" id="{EA5E80B7-15ED-707A-286C-37B5E8ABFE4D}"/>
                  </a:ext>
                </a:extLst>
              </p:cNvPr>
              <p:cNvGrpSpPr/>
              <p:nvPr/>
            </p:nvGrpSpPr>
            <p:grpSpPr>
              <a:xfrm>
                <a:off x="5201920" y="2611120"/>
                <a:ext cx="332105" cy="487678"/>
                <a:chOff x="5049520" y="2458720"/>
                <a:chExt cx="332105" cy="487678"/>
              </a:xfrm>
            </p:grpSpPr>
            <p:sp>
              <p:nvSpPr>
                <p:cNvPr id="80" name="מלבן 79">
                  <a:extLst>
                    <a:ext uri="{FF2B5EF4-FFF2-40B4-BE49-F238E27FC236}">
                      <a16:creationId xmlns:a16="http://schemas.microsoft.com/office/drawing/2014/main" id="{6354D79A-C80D-2111-435A-24BA35CF11D0}"/>
                    </a:ext>
                  </a:extLst>
                </p:cNvPr>
                <p:cNvSpPr/>
                <p:nvPr/>
              </p:nvSpPr>
              <p:spPr>
                <a:xfrm>
                  <a:off x="5049520" y="2722880"/>
                  <a:ext cx="332105" cy="22351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  <p:sp>
              <p:nvSpPr>
                <p:cNvPr id="81" name="משולש שווה-שוקיים 80">
                  <a:extLst>
                    <a:ext uri="{FF2B5EF4-FFF2-40B4-BE49-F238E27FC236}">
                      <a16:creationId xmlns:a16="http://schemas.microsoft.com/office/drawing/2014/main" id="{30E346AF-666C-CFD9-130F-8A1FB6BD6A90}"/>
                    </a:ext>
                  </a:extLst>
                </p:cNvPr>
                <p:cNvSpPr/>
                <p:nvPr/>
              </p:nvSpPr>
              <p:spPr>
                <a:xfrm>
                  <a:off x="5049520" y="2458720"/>
                  <a:ext cx="332105" cy="223518"/>
                </a:xfrm>
                <a:prstGeom prst="triangl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</p:grpSp>
          <p:grpSp>
            <p:nvGrpSpPr>
              <p:cNvPr id="74" name="קבוצה 73">
                <a:extLst>
                  <a:ext uri="{FF2B5EF4-FFF2-40B4-BE49-F238E27FC236}">
                    <a16:creationId xmlns:a16="http://schemas.microsoft.com/office/drawing/2014/main" id="{4F1EE01E-C90D-9CDD-EA69-A39919467B76}"/>
                  </a:ext>
                </a:extLst>
              </p:cNvPr>
              <p:cNvGrpSpPr/>
              <p:nvPr/>
            </p:nvGrpSpPr>
            <p:grpSpPr>
              <a:xfrm>
                <a:off x="5354320" y="2763520"/>
                <a:ext cx="332105" cy="487678"/>
                <a:chOff x="5049520" y="2458720"/>
                <a:chExt cx="332105" cy="487678"/>
              </a:xfrm>
            </p:grpSpPr>
            <p:sp>
              <p:nvSpPr>
                <p:cNvPr id="78" name="מלבן 77">
                  <a:extLst>
                    <a:ext uri="{FF2B5EF4-FFF2-40B4-BE49-F238E27FC236}">
                      <a16:creationId xmlns:a16="http://schemas.microsoft.com/office/drawing/2014/main" id="{7DD142A6-3200-658E-DE90-F207B91F7BB6}"/>
                    </a:ext>
                  </a:extLst>
                </p:cNvPr>
                <p:cNvSpPr/>
                <p:nvPr/>
              </p:nvSpPr>
              <p:spPr>
                <a:xfrm>
                  <a:off x="5049520" y="2722880"/>
                  <a:ext cx="332105" cy="22351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  <p:sp>
              <p:nvSpPr>
                <p:cNvPr id="79" name="משולש שווה-שוקיים 78">
                  <a:extLst>
                    <a:ext uri="{FF2B5EF4-FFF2-40B4-BE49-F238E27FC236}">
                      <a16:creationId xmlns:a16="http://schemas.microsoft.com/office/drawing/2014/main" id="{FD94320D-4551-14F5-A3FE-166F4F5846EB}"/>
                    </a:ext>
                  </a:extLst>
                </p:cNvPr>
                <p:cNvSpPr/>
                <p:nvPr/>
              </p:nvSpPr>
              <p:spPr>
                <a:xfrm>
                  <a:off x="5049520" y="2458720"/>
                  <a:ext cx="332105" cy="223518"/>
                </a:xfrm>
                <a:prstGeom prst="triangl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</p:grpSp>
          <p:grpSp>
            <p:nvGrpSpPr>
              <p:cNvPr id="75" name="קבוצה 74">
                <a:extLst>
                  <a:ext uri="{FF2B5EF4-FFF2-40B4-BE49-F238E27FC236}">
                    <a16:creationId xmlns:a16="http://schemas.microsoft.com/office/drawing/2014/main" id="{2D46CB37-8DD4-DD37-2E09-900CDC680611}"/>
                  </a:ext>
                </a:extLst>
              </p:cNvPr>
              <p:cNvGrpSpPr/>
              <p:nvPr/>
            </p:nvGrpSpPr>
            <p:grpSpPr>
              <a:xfrm>
                <a:off x="5506720" y="2915920"/>
                <a:ext cx="332105" cy="487678"/>
                <a:chOff x="5049520" y="2458720"/>
                <a:chExt cx="332105" cy="487678"/>
              </a:xfrm>
            </p:grpSpPr>
            <p:sp>
              <p:nvSpPr>
                <p:cNvPr id="76" name="מלבן 75">
                  <a:extLst>
                    <a:ext uri="{FF2B5EF4-FFF2-40B4-BE49-F238E27FC236}">
                      <a16:creationId xmlns:a16="http://schemas.microsoft.com/office/drawing/2014/main" id="{B48963CB-4E08-29BF-F9EC-35FF04A171C9}"/>
                    </a:ext>
                  </a:extLst>
                </p:cNvPr>
                <p:cNvSpPr/>
                <p:nvPr/>
              </p:nvSpPr>
              <p:spPr>
                <a:xfrm>
                  <a:off x="5049520" y="2722880"/>
                  <a:ext cx="332105" cy="22351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  <p:sp>
              <p:nvSpPr>
                <p:cNvPr id="77" name="משולש שווה-שוקיים 76">
                  <a:extLst>
                    <a:ext uri="{FF2B5EF4-FFF2-40B4-BE49-F238E27FC236}">
                      <a16:creationId xmlns:a16="http://schemas.microsoft.com/office/drawing/2014/main" id="{F09A9070-5D98-35ED-D4BC-FF30EB4E0627}"/>
                    </a:ext>
                  </a:extLst>
                </p:cNvPr>
                <p:cNvSpPr/>
                <p:nvPr/>
              </p:nvSpPr>
              <p:spPr>
                <a:xfrm>
                  <a:off x="5049520" y="2458720"/>
                  <a:ext cx="332105" cy="223518"/>
                </a:xfrm>
                <a:prstGeom prst="triangl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</p:grpSp>
        </p:grpSp>
      </p:grpSp>
      <p:grpSp>
        <p:nvGrpSpPr>
          <p:cNvPr id="84" name="קבוצה 83">
            <a:extLst>
              <a:ext uri="{FF2B5EF4-FFF2-40B4-BE49-F238E27FC236}">
                <a16:creationId xmlns:a16="http://schemas.microsoft.com/office/drawing/2014/main" id="{2B6AC648-289E-43BD-D9EC-CEF110DB19DA}"/>
              </a:ext>
            </a:extLst>
          </p:cNvPr>
          <p:cNvGrpSpPr/>
          <p:nvPr/>
        </p:nvGrpSpPr>
        <p:grpSpPr>
          <a:xfrm>
            <a:off x="3109246" y="2267091"/>
            <a:ext cx="884553" cy="938780"/>
            <a:chOff x="5049520" y="2458720"/>
            <a:chExt cx="755776" cy="938780"/>
          </a:xfrm>
        </p:grpSpPr>
        <p:grpSp>
          <p:nvGrpSpPr>
            <p:cNvPr id="85" name="קבוצה 84">
              <a:extLst>
                <a:ext uri="{FF2B5EF4-FFF2-40B4-BE49-F238E27FC236}">
                  <a16:creationId xmlns:a16="http://schemas.microsoft.com/office/drawing/2014/main" id="{C3C54735-DEB1-8E81-EF54-5B19B2392ACC}"/>
                </a:ext>
              </a:extLst>
            </p:cNvPr>
            <p:cNvGrpSpPr/>
            <p:nvPr/>
          </p:nvGrpSpPr>
          <p:grpSpPr>
            <a:xfrm>
              <a:off x="5049520" y="2458720"/>
              <a:ext cx="332105" cy="487678"/>
              <a:chOff x="5049520" y="2458720"/>
              <a:chExt cx="332105" cy="487678"/>
            </a:xfrm>
          </p:grpSpPr>
          <p:sp>
            <p:nvSpPr>
              <p:cNvPr id="96" name="מלבן 95">
                <a:extLst>
                  <a:ext uri="{FF2B5EF4-FFF2-40B4-BE49-F238E27FC236}">
                    <a16:creationId xmlns:a16="http://schemas.microsoft.com/office/drawing/2014/main" id="{5D97A15B-D47C-0B62-9424-134AC19F0099}"/>
                  </a:ext>
                </a:extLst>
              </p:cNvPr>
              <p:cNvSpPr/>
              <p:nvPr/>
            </p:nvSpPr>
            <p:spPr>
              <a:xfrm>
                <a:off x="5049520" y="2722880"/>
                <a:ext cx="332105" cy="22351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97" name="משולש שווה-שוקיים 96">
                <a:extLst>
                  <a:ext uri="{FF2B5EF4-FFF2-40B4-BE49-F238E27FC236}">
                    <a16:creationId xmlns:a16="http://schemas.microsoft.com/office/drawing/2014/main" id="{C528559B-4D1E-8CF9-9188-811735567911}"/>
                  </a:ext>
                </a:extLst>
              </p:cNvPr>
              <p:cNvSpPr/>
              <p:nvPr/>
            </p:nvSpPr>
            <p:spPr>
              <a:xfrm>
                <a:off x="5049520" y="2458720"/>
                <a:ext cx="332105" cy="223518"/>
              </a:xfrm>
              <a:prstGeom prst="triangl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</p:grpSp>
        <p:grpSp>
          <p:nvGrpSpPr>
            <p:cNvPr id="86" name="קבוצה 85">
              <a:extLst>
                <a:ext uri="{FF2B5EF4-FFF2-40B4-BE49-F238E27FC236}">
                  <a16:creationId xmlns:a16="http://schemas.microsoft.com/office/drawing/2014/main" id="{41A5C003-7B77-1980-41D1-FF9E8E3C8CAA}"/>
                </a:ext>
              </a:extLst>
            </p:cNvPr>
            <p:cNvGrpSpPr/>
            <p:nvPr/>
          </p:nvGrpSpPr>
          <p:grpSpPr>
            <a:xfrm>
              <a:off x="5168391" y="2605022"/>
              <a:ext cx="636905" cy="792478"/>
              <a:chOff x="5201920" y="2611120"/>
              <a:chExt cx="636905" cy="792478"/>
            </a:xfrm>
          </p:grpSpPr>
          <p:grpSp>
            <p:nvGrpSpPr>
              <p:cNvPr id="87" name="קבוצה 86">
                <a:extLst>
                  <a:ext uri="{FF2B5EF4-FFF2-40B4-BE49-F238E27FC236}">
                    <a16:creationId xmlns:a16="http://schemas.microsoft.com/office/drawing/2014/main" id="{D9FE3741-E6E4-60FC-9DB0-A9CA5411A713}"/>
                  </a:ext>
                </a:extLst>
              </p:cNvPr>
              <p:cNvGrpSpPr/>
              <p:nvPr/>
            </p:nvGrpSpPr>
            <p:grpSpPr>
              <a:xfrm>
                <a:off x="5201920" y="2611120"/>
                <a:ext cx="332105" cy="487678"/>
                <a:chOff x="5049520" y="2458720"/>
                <a:chExt cx="332105" cy="487678"/>
              </a:xfrm>
            </p:grpSpPr>
            <p:sp>
              <p:nvSpPr>
                <p:cNvPr id="94" name="מלבן 93">
                  <a:extLst>
                    <a:ext uri="{FF2B5EF4-FFF2-40B4-BE49-F238E27FC236}">
                      <a16:creationId xmlns:a16="http://schemas.microsoft.com/office/drawing/2014/main" id="{11F45B50-77E5-1411-2516-B7D0CD0425AA}"/>
                    </a:ext>
                  </a:extLst>
                </p:cNvPr>
                <p:cNvSpPr/>
                <p:nvPr/>
              </p:nvSpPr>
              <p:spPr>
                <a:xfrm>
                  <a:off x="5049520" y="2722880"/>
                  <a:ext cx="332105" cy="22351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  <p:sp>
              <p:nvSpPr>
                <p:cNvPr id="95" name="משולש שווה-שוקיים 94">
                  <a:extLst>
                    <a:ext uri="{FF2B5EF4-FFF2-40B4-BE49-F238E27FC236}">
                      <a16:creationId xmlns:a16="http://schemas.microsoft.com/office/drawing/2014/main" id="{819F576A-A5B3-4718-EA62-4F5C818253C2}"/>
                    </a:ext>
                  </a:extLst>
                </p:cNvPr>
                <p:cNvSpPr/>
                <p:nvPr/>
              </p:nvSpPr>
              <p:spPr>
                <a:xfrm>
                  <a:off x="5049520" y="2458720"/>
                  <a:ext cx="332105" cy="223518"/>
                </a:xfrm>
                <a:prstGeom prst="triangl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</p:grpSp>
          <p:grpSp>
            <p:nvGrpSpPr>
              <p:cNvPr id="88" name="קבוצה 87">
                <a:extLst>
                  <a:ext uri="{FF2B5EF4-FFF2-40B4-BE49-F238E27FC236}">
                    <a16:creationId xmlns:a16="http://schemas.microsoft.com/office/drawing/2014/main" id="{C53420AB-50F9-B1C9-703A-348747366BF9}"/>
                  </a:ext>
                </a:extLst>
              </p:cNvPr>
              <p:cNvGrpSpPr/>
              <p:nvPr/>
            </p:nvGrpSpPr>
            <p:grpSpPr>
              <a:xfrm>
                <a:off x="5354320" y="2763520"/>
                <a:ext cx="332105" cy="487678"/>
                <a:chOff x="5049520" y="2458720"/>
                <a:chExt cx="332105" cy="487678"/>
              </a:xfrm>
            </p:grpSpPr>
            <p:sp>
              <p:nvSpPr>
                <p:cNvPr id="92" name="מלבן 91">
                  <a:extLst>
                    <a:ext uri="{FF2B5EF4-FFF2-40B4-BE49-F238E27FC236}">
                      <a16:creationId xmlns:a16="http://schemas.microsoft.com/office/drawing/2014/main" id="{0A2C966C-2B35-F760-D57B-4C85FCA236B0}"/>
                    </a:ext>
                  </a:extLst>
                </p:cNvPr>
                <p:cNvSpPr/>
                <p:nvPr/>
              </p:nvSpPr>
              <p:spPr>
                <a:xfrm>
                  <a:off x="5049520" y="2722880"/>
                  <a:ext cx="332105" cy="22351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  <p:sp>
              <p:nvSpPr>
                <p:cNvPr id="93" name="משולש שווה-שוקיים 92">
                  <a:extLst>
                    <a:ext uri="{FF2B5EF4-FFF2-40B4-BE49-F238E27FC236}">
                      <a16:creationId xmlns:a16="http://schemas.microsoft.com/office/drawing/2014/main" id="{74A0D4C5-A3B1-A479-7A7E-D2A75F62B43E}"/>
                    </a:ext>
                  </a:extLst>
                </p:cNvPr>
                <p:cNvSpPr/>
                <p:nvPr/>
              </p:nvSpPr>
              <p:spPr>
                <a:xfrm>
                  <a:off x="5049520" y="2458720"/>
                  <a:ext cx="332105" cy="223518"/>
                </a:xfrm>
                <a:prstGeom prst="triangl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</p:grpSp>
          <p:grpSp>
            <p:nvGrpSpPr>
              <p:cNvPr id="89" name="קבוצה 88">
                <a:extLst>
                  <a:ext uri="{FF2B5EF4-FFF2-40B4-BE49-F238E27FC236}">
                    <a16:creationId xmlns:a16="http://schemas.microsoft.com/office/drawing/2014/main" id="{3489A668-A228-D2D9-84A0-907F698E6F8A}"/>
                  </a:ext>
                </a:extLst>
              </p:cNvPr>
              <p:cNvGrpSpPr/>
              <p:nvPr/>
            </p:nvGrpSpPr>
            <p:grpSpPr>
              <a:xfrm>
                <a:off x="5506720" y="2915920"/>
                <a:ext cx="332105" cy="487678"/>
                <a:chOff x="5049520" y="2458720"/>
                <a:chExt cx="332105" cy="487678"/>
              </a:xfrm>
            </p:grpSpPr>
            <p:sp>
              <p:nvSpPr>
                <p:cNvPr id="90" name="מלבן 89">
                  <a:extLst>
                    <a:ext uri="{FF2B5EF4-FFF2-40B4-BE49-F238E27FC236}">
                      <a16:creationId xmlns:a16="http://schemas.microsoft.com/office/drawing/2014/main" id="{1A87487D-6EF0-0756-8CD1-BECF6A484A65}"/>
                    </a:ext>
                  </a:extLst>
                </p:cNvPr>
                <p:cNvSpPr/>
                <p:nvPr/>
              </p:nvSpPr>
              <p:spPr>
                <a:xfrm>
                  <a:off x="5049520" y="2722880"/>
                  <a:ext cx="332105" cy="22351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  <p:sp>
              <p:nvSpPr>
                <p:cNvPr id="91" name="משולש שווה-שוקיים 90">
                  <a:extLst>
                    <a:ext uri="{FF2B5EF4-FFF2-40B4-BE49-F238E27FC236}">
                      <a16:creationId xmlns:a16="http://schemas.microsoft.com/office/drawing/2014/main" id="{F92F16F6-BC02-A0AB-BFA1-611FD6A1E7CA}"/>
                    </a:ext>
                  </a:extLst>
                </p:cNvPr>
                <p:cNvSpPr/>
                <p:nvPr/>
              </p:nvSpPr>
              <p:spPr>
                <a:xfrm>
                  <a:off x="5049520" y="2458720"/>
                  <a:ext cx="332105" cy="223518"/>
                </a:xfrm>
                <a:prstGeom prst="triangl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</p:grpSp>
        </p:grpSp>
      </p:grpSp>
      <p:pic>
        <p:nvPicPr>
          <p:cNvPr id="99" name="תמונה 98">
            <a:extLst>
              <a:ext uri="{FF2B5EF4-FFF2-40B4-BE49-F238E27FC236}">
                <a16:creationId xmlns:a16="http://schemas.microsoft.com/office/drawing/2014/main" id="{5EA6F5A1-A095-DBB1-68DC-00732977F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801" y="3406132"/>
            <a:ext cx="476250" cy="476250"/>
          </a:xfrm>
          <a:prstGeom prst="rect">
            <a:avLst/>
          </a:prstGeom>
        </p:spPr>
      </p:pic>
      <p:pic>
        <p:nvPicPr>
          <p:cNvPr id="101" name="תמונה 100">
            <a:extLst>
              <a:ext uri="{FF2B5EF4-FFF2-40B4-BE49-F238E27FC236}">
                <a16:creationId xmlns:a16="http://schemas.microsoft.com/office/drawing/2014/main" id="{1B4EF410-12B2-C9B4-AEC7-59830AEB0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284" y="3145233"/>
            <a:ext cx="586744" cy="586744"/>
          </a:xfrm>
          <a:prstGeom prst="rect">
            <a:avLst/>
          </a:prstGeom>
        </p:spPr>
      </p:pic>
      <p:pic>
        <p:nvPicPr>
          <p:cNvPr id="103" name="תמונה 102">
            <a:extLst>
              <a:ext uri="{FF2B5EF4-FFF2-40B4-BE49-F238E27FC236}">
                <a16:creationId xmlns:a16="http://schemas.microsoft.com/office/drawing/2014/main" id="{99B70500-ACD4-C8DD-F2A2-385F8CAEE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161" y="3155614"/>
            <a:ext cx="476250" cy="476250"/>
          </a:xfrm>
          <a:prstGeom prst="rect">
            <a:avLst/>
          </a:prstGeom>
        </p:spPr>
      </p:pic>
      <p:pic>
        <p:nvPicPr>
          <p:cNvPr id="105" name="תמונה 104">
            <a:extLst>
              <a:ext uri="{FF2B5EF4-FFF2-40B4-BE49-F238E27FC236}">
                <a16:creationId xmlns:a16="http://schemas.microsoft.com/office/drawing/2014/main" id="{F8E1E03E-12C7-6909-A4CF-BB7C344FB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5827" y="2541997"/>
            <a:ext cx="609600" cy="609600"/>
          </a:xfrm>
          <a:prstGeom prst="rect">
            <a:avLst/>
          </a:prstGeom>
        </p:spPr>
      </p:pic>
      <p:cxnSp>
        <p:nvCxnSpPr>
          <p:cNvPr id="107" name="מחבר ישר 106">
            <a:extLst>
              <a:ext uri="{FF2B5EF4-FFF2-40B4-BE49-F238E27FC236}">
                <a16:creationId xmlns:a16="http://schemas.microsoft.com/office/drawing/2014/main" id="{6CCAEA0C-83B4-7A5B-48BE-9435FB615C22}"/>
              </a:ext>
            </a:extLst>
          </p:cNvPr>
          <p:cNvCxnSpPr>
            <a:cxnSpLocks/>
          </p:cNvCxnSpPr>
          <p:nvPr/>
        </p:nvCxnSpPr>
        <p:spPr>
          <a:xfrm>
            <a:off x="1523999" y="2969215"/>
            <a:ext cx="3630537" cy="1152143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כותרת 5">
            <a:extLst>
              <a:ext uri="{FF2B5EF4-FFF2-40B4-BE49-F238E27FC236}">
                <a16:creationId xmlns:a16="http://schemas.microsoft.com/office/drawing/2014/main" id="{E5F69ED5-EBE9-39B7-A483-CDBFC3C3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585216"/>
            <a:ext cx="10191751" cy="1499616"/>
          </a:xfrm>
          <a:solidFill>
            <a:schemeClr val="bg1">
              <a:alpha val="6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e-IL" dirty="0"/>
              <a:t>פרוגרמה כללית</a:t>
            </a:r>
          </a:p>
        </p:txBody>
      </p:sp>
    </p:spTree>
    <p:extLst>
      <p:ext uri="{BB962C8B-B14F-4D97-AF65-F5344CB8AC3E}">
        <p14:creationId xmlns:p14="http://schemas.microsoft.com/office/powerpoint/2010/main" val="3585529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מחבר ישר 4">
            <a:extLst>
              <a:ext uri="{FF2B5EF4-FFF2-40B4-BE49-F238E27FC236}">
                <a16:creationId xmlns:a16="http://schemas.microsoft.com/office/drawing/2014/main" id="{14E9FE0D-AD20-7690-D113-0DEBB82D1728}"/>
              </a:ext>
            </a:extLst>
          </p:cNvPr>
          <p:cNvCxnSpPr>
            <a:cxnSpLocks/>
          </p:cNvCxnSpPr>
          <p:nvPr/>
        </p:nvCxnSpPr>
        <p:spPr>
          <a:xfrm>
            <a:off x="1524000" y="3695700"/>
            <a:ext cx="3857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בדואים - Twitter Search / Twitter">
            <a:extLst>
              <a:ext uri="{FF2B5EF4-FFF2-40B4-BE49-F238E27FC236}">
                <a16:creationId xmlns:a16="http://schemas.microsoft.com/office/drawing/2014/main" id="{9EF52428-4D80-B353-E398-E095F1973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6397" r="4711" b="5899"/>
          <a:stretch/>
        </p:blipFill>
        <p:spPr bwMode="auto">
          <a:xfrm>
            <a:off x="127140" y="409576"/>
            <a:ext cx="11937719" cy="579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6749202E-5384-F22A-661B-8EE0CDBFBEC1}"/>
              </a:ext>
            </a:extLst>
          </p:cNvPr>
          <p:cNvSpPr/>
          <p:nvPr/>
        </p:nvSpPr>
        <p:spPr>
          <a:xfrm>
            <a:off x="127139" y="172720"/>
            <a:ext cx="11937719" cy="658368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Levenim MT" panose="02010502060101010101" pitchFamily="2" charset="-79"/>
            </a:endParaRPr>
          </a:p>
        </p:txBody>
      </p:sp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46EE3E67-FBB8-7178-0E8F-2EDB7C74E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4775" y="1546538"/>
            <a:ext cx="12296775" cy="4363593"/>
          </a:xfrm>
          <a:solidFill>
            <a:schemeClr val="bg1">
              <a:alpha val="55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r" rtl="1"/>
            <a:r>
              <a:rPr lang="he-IL" dirty="0"/>
              <a:t>בנייה מפוזרת – קרקע.</a:t>
            </a:r>
            <a:endParaRPr lang="en-US" dirty="0"/>
          </a:p>
          <a:p>
            <a:pPr algn="r" rtl="1"/>
            <a:r>
              <a:rPr lang="he-IL" dirty="0"/>
              <a:t>3 אשכולות : </a:t>
            </a:r>
            <a:endParaRPr lang="en-US" dirty="0"/>
          </a:p>
          <a:p>
            <a:pPr algn="r" rtl="1"/>
            <a:r>
              <a:rPr lang="he-IL" dirty="0"/>
              <a:t>1. אשכול גברים</a:t>
            </a:r>
            <a:endParaRPr lang="en-US" dirty="0"/>
          </a:p>
          <a:p>
            <a:pPr algn="r" rtl="1"/>
            <a:r>
              <a:rPr lang="he-IL" dirty="0"/>
              <a:t>2. אשכול נשים </a:t>
            </a:r>
            <a:endParaRPr lang="en-US" dirty="0"/>
          </a:p>
          <a:p>
            <a:pPr algn="r" rtl="1"/>
            <a:r>
              <a:rPr lang="he-IL" dirty="0"/>
              <a:t>3. אשכול זוגות.</a:t>
            </a:r>
            <a:endParaRPr lang="en-US" dirty="0"/>
          </a:p>
          <a:p>
            <a:pPr algn="r" rtl="1"/>
            <a:r>
              <a:rPr lang="he-IL" dirty="0"/>
              <a:t>בכל אשכול:  4 ביתנים המחולקים ל – 3,4 חדרים : 2 חדרי יחיד + חדר אחד זוגי (מאותו מין)</a:t>
            </a:r>
            <a:endParaRPr lang="en-US" dirty="0"/>
          </a:p>
          <a:p>
            <a:pPr algn="r" rtl="1"/>
            <a:r>
              <a:rPr lang="he-IL" dirty="0"/>
              <a:t>לכל ביתן יש מרחב משותף הכולל – טלוויזיה/מסך הקרנה, עמדת אחות, חלל תעסוקה, ארונות לחומרי תעסוקה, מטבח וסלון ישיבה</a:t>
            </a:r>
            <a:endParaRPr lang="en-US" dirty="0"/>
          </a:p>
          <a:p>
            <a:pPr algn="r" rtl="1"/>
            <a:r>
              <a:rPr lang="he-IL" dirty="0"/>
              <a:t>לכל ביתן יציאה פנימה למרחב המשותף + יציאה פרטית לחצר לפעילות עם המשפחה בחוץ.</a:t>
            </a:r>
            <a:endParaRPr lang="en-US" dirty="0"/>
          </a:p>
          <a:p>
            <a:pPr algn="r" rtl="1"/>
            <a:r>
              <a:rPr lang="he-IL" dirty="0"/>
              <a:t>אשכול זוגות:  יהיו 2 חדרים זוגיים (בני זוג) ולכל חדר מרחב פרטי הכולל מטבחון ופינת ישיבה עם טלוויזיה.</a:t>
            </a:r>
            <a:endParaRPr lang="en-US" dirty="0"/>
          </a:p>
          <a:p>
            <a:pPr algn="r" rtl="1"/>
            <a:r>
              <a:rPr lang="he-IL" dirty="0"/>
              <a:t>חיבור בין הביתנים – אפשרות לבנות מעל פונקציות </a:t>
            </a:r>
            <a:r>
              <a:rPr lang="he-IL" dirty="0" err="1"/>
              <a:t>מינהלה</a:t>
            </a:r>
            <a:r>
              <a:rPr lang="he-IL" dirty="0"/>
              <a:t> (חדרי ישיבות, תעסוקה, בית מרקחת וכו')</a:t>
            </a:r>
            <a:endParaRPr lang="en-US" dirty="0"/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endParaRPr lang="he-IL" dirty="0"/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788387EF-750C-AADE-8F56-63521545DF01}"/>
              </a:ext>
            </a:extLst>
          </p:cNvPr>
          <p:cNvGrpSpPr/>
          <p:nvPr/>
        </p:nvGrpSpPr>
        <p:grpSpPr>
          <a:xfrm>
            <a:off x="1524000" y="2152650"/>
            <a:ext cx="4876800" cy="1933575"/>
            <a:chOff x="1524000" y="2152650"/>
            <a:chExt cx="4876800" cy="1933575"/>
          </a:xfrm>
        </p:grpSpPr>
        <p:sp>
          <p:nvSpPr>
            <p:cNvPr id="3" name="צורה חופשית: צורה 2">
              <a:extLst>
                <a:ext uri="{FF2B5EF4-FFF2-40B4-BE49-F238E27FC236}">
                  <a16:creationId xmlns:a16="http://schemas.microsoft.com/office/drawing/2014/main" id="{C9146C37-E8C8-F56D-CA0F-5FE92CFF65D7}"/>
                </a:ext>
              </a:extLst>
            </p:cNvPr>
            <p:cNvSpPr/>
            <p:nvPr/>
          </p:nvSpPr>
          <p:spPr>
            <a:xfrm>
              <a:off x="1524000" y="2152650"/>
              <a:ext cx="4876800" cy="1933575"/>
            </a:xfrm>
            <a:custGeom>
              <a:avLst/>
              <a:gdLst>
                <a:gd name="connsiteX0" fmla="*/ 9525 w 4876800"/>
                <a:gd name="connsiteY0" fmla="*/ 666750 h 1933575"/>
                <a:gd name="connsiteX1" fmla="*/ 323850 w 4876800"/>
                <a:gd name="connsiteY1" fmla="*/ 495300 h 1933575"/>
                <a:gd name="connsiteX2" fmla="*/ 1809750 w 4876800"/>
                <a:gd name="connsiteY2" fmla="*/ 114300 h 1933575"/>
                <a:gd name="connsiteX3" fmla="*/ 2647950 w 4876800"/>
                <a:gd name="connsiteY3" fmla="*/ 28575 h 1933575"/>
                <a:gd name="connsiteX4" fmla="*/ 3200400 w 4876800"/>
                <a:gd name="connsiteY4" fmla="*/ 0 h 1933575"/>
                <a:gd name="connsiteX5" fmla="*/ 4171950 w 4876800"/>
                <a:gd name="connsiteY5" fmla="*/ 66675 h 1933575"/>
                <a:gd name="connsiteX6" fmla="*/ 4876800 w 4876800"/>
                <a:gd name="connsiteY6" fmla="*/ 133350 h 1933575"/>
                <a:gd name="connsiteX7" fmla="*/ 3629025 w 4876800"/>
                <a:gd name="connsiteY7" fmla="*/ 1933575 h 1933575"/>
                <a:gd name="connsiteX8" fmla="*/ 0 w 4876800"/>
                <a:gd name="connsiteY8" fmla="*/ 781050 h 1933575"/>
                <a:gd name="connsiteX9" fmla="*/ 9525 w 4876800"/>
                <a:gd name="connsiteY9" fmla="*/ 666750 h 193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76800" h="1933575">
                  <a:moveTo>
                    <a:pt x="9525" y="666750"/>
                  </a:moveTo>
                  <a:lnTo>
                    <a:pt x="323850" y="495300"/>
                  </a:lnTo>
                  <a:lnTo>
                    <a:pt x="1809750" y="114300"/>
                  </a:lnTo>
                  <a:lnTo>
                    <a:pt x="2647950" y="28575"/>
                  </a:lnTo>
                  <a:lnTo>
                    <a:pt x="3200400" y="0"/>
                  </a:lnTo>
                  <a:lnTo>
                    <a:pt x="4171950" y="66675"/>
                  </a:lnTo>
                  <a:lnTo>
                    <a:pt x="4876800" y="133350"/>
                  </a:lnTo>
                  <a:lnTo>
                    <a:pt x="3629025" y="1933575"/>
                  </a:lnTo>
                  <a:lnTo>
                    <a:pt x="0" y="781050"/>
                  </a:lnTo>
                  <a:lnTo>
                    <a:pt x="9525" y="66675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Levenim MT" panose="02010502060101010101" pitchFamily="2" charset="-79"/>
              </a:endParaRPr>
            </a:p>
          </p:txBody>
        </p:sp>
        <p:grpSp>
          <p:nvGrpSpPr>
            <p:cNvPr id="42" name="קבוצה 41">
              <a:extLst>
                <a:ext uri="{FF2B5EF4-FFF2-40B4-BE49-F238E27FC236}">
                  <a16:creationId xmlns:a16="http://schemas.microsoft.com/office/drawing/2014/main" id="{39AECD28-C3B1-F16C-E89C-A7DFB8914578}"/>
                </a:ext>
              </a:extLst>
            </p:cNvPr>
            <p:cNvGrpSpPr/>
            <p:nvPr/>
          </p:nvGrpSpPr>
          <p:grpSpPr>
            <a:xfrm>
              <a:off x="4604042" y="2205186"/>
              <a:ext cx="755776" cy="938780"/>
              <a:chOff x="5049520" y="2458720"/>
              <a:chExt cx="755776" cy="938780"/>
            </a:xfrm>
          </p:grpSpPr>
          <p:grpSp>
            <p:nvGrpSpPr>
              <p:cNvPr id="43" name="קבוצה 42">
                <a:extLst>
                  <a:ext uri="{FF2B5EF4-FFF2-40B4-BE49-F238E27FC236}">
                    <a16:creationId xmlns:a16="http://schemas.microsoft.com/office/drawing/2014/main" id="{0031EC8F-2C4B-F04E-6162-DC2C837E4CB0}"/>
                  </a:ext>
                </a:extLst>
              </p:cNvPr>
              <p:cNvGrpSpPr/>
              <p:nvPr/>
            </p:nvGrpSpPr>
            <p:grpSpPr>
              <a:xfrm>
                <a:off x="5049520" y="2458720"/>
                <a:ext cx="332105" cy="487678"/>
                <a:chOff x="5049520" y="2458720"/>
                <a:chExt cx="332105" cy="487678"/>
              </a:xfrm>
            </p:grpSpPr>
            <p:sp>
              <p:nvSpPr>
                <p:cNvPr id="54" name="מלבן 53">
                  <a:extLst>
                    <a:ext uri="{FF2B5EF4-FFF2-40B4-BE49-F238E27FC236}">
                      <a16:creationId xmlns:a16="http://schemas.microsoft.com/office/drawing/2014/main" id="{3B819036-2823-BF0E-8C82-4F7DEFF25AD6}"/>
                    </a:ext>
                  </a:extLst>
                </p:cNvPr>
                <p:cNvSpPr/>
                <p:nvPr/>
              </p:nvSpPr>
              <p:spPr>
                <a:xfrm>
                  <a:off x="5049520" y="2722880"/>
                  <a:ext cx="332105" cy="22351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Levenim MT" panose="02010502060101010101" pitchFamily="2" charset="-79"/>
                  </a:endParaRPr>
                </a:p>
              </p:txBody>
            </p:sp>
            <p:sp>
              <p:nvSpPr>
                <p:cNvPr id="55" name="משולש שווה-שוקיים 54">
                  <a:extLst>
                    <a:ext uri="{FF2B5EF4-FFF2-40B4-BE49-F238E27FC236}">
                      <a16:creationId xmlns:a16="http://schemas.microsoft.com/office/drawing/2014/main" id="{194E91B4-8A6B-AD9E-FC3F-DA698AD2E7ED}"/>
                    </a:ext>
                  </a:extLst>
                </p:cNvPr>
                <p:cNvSpPr/>
                <p:nvPr/>
              </p:nvSpPr>
              <p:spPr>
                <a:xfrm>
                  <a:off x="5049520" y="2458720"/>
                  <a:ext cx="332105" cy="223518"/>
                </a:xfrm>
                <a:prstGeom prst="triangl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Levenim MT" panose="02010502060101010101" pitchFamily="2" charset="-79"/>
                  </a:endParaRPr>
                </a:p>
              </p:txBody>
            </p:sp>
          </p:grpSp>
          <p:grpSp>
            <p:nvGrpSpPr>
              <p:cNvPr id="44" name="קבוצה 43">
                <a:extLst>
                  <a:ext uri="{FF2B5EF4-FFF2-40B4-BE49-F238E27FC236}">
                    <a16:creationId xmlns:a16="http://schemas.microsoft.com/office/drawing/2014/main" id="{052C1E12-ADDB-4352-9333-25906CE8DD01}"/>
                  </a:ext>
                </a:extLst>
              </p:cNvPr>
              <p:cNvGrpSpPr/>
              <p:nvPr/>
            </p:nvGrpSpPr>
            <p:grpSpPr>
              <a:xfrm>
                <a:off x="5168391" y="2605022"/>
                <a:ext cx="636905" cy="792478"/>
                <a:chOff x="5201920" y="2611120"/>
                <a:chExt cx="636905" cy="792478"/>
              </a:xfrm>
            </p:grpSpPr>
            <p:grpSp>
              <p:nvGrpSpPr>
                <p:cNvPr id="45" name="קבוצה 44">
                  <a:extLst>
                    <a:ext uri="{FF2B5EF4-FFF2-40B4-BE49-F238E27FC236}">
                      <a16:creationId xmlns:a16="http://schemas.microsoft.com/office/drawing/2014/main" id="{13F77144-5D56-1A18-6205-89AE584FE492}"/>
                    </a:ext>
                  </a:extLst>
                </p:cNvPr>
                <p:cNvGrpSpPr/>
                <p:nvPr/>
              </p:nvGrpSpPr>
              <p:grpSpPr>
                <a:xfrm>
                  <a:off x="5201920" y="2611120"/>
                  <a:ext cx="332105" cy="487678"/>
                  <a:chOff x="5049520" y="2458720"/>
                  <a:chExt cx="332105" cy="487678"/>
                </a:xfrm>
              </p:grpSpPr>
              <p:sp>
                <p:nvSpPr>
                  <p:cNvPr id="52" name="מלבן 51">
                    <a:extLst>
                      <a:ext uri="{FF2B5EF4-FFF2-40B4-BE49-F238E27FC236}">
                        <a16:creationId xmlns:a16="http://schemas.microsoft.com/office/drawing/2014/main" id="{A0FFE707-D3B0-F2A3-0D1E-98A6F6323BBB}"/>
                      </a:ext>
                    </a:extLst>
                  </p:cNvPr>
                  <p:cNvSpPr/>
                  <p:nvPr/>
                </p:nvSpPr>
                <p:spPr>
                  <a:xfrm>
                    <a:off x="5049520" y="2722880"/>
                    <a:ext cx="332105" cy="223518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Levenim MT" panose="02010502060101010101" pitchFamily="2" charset="-79"/>
                    </a:endParaRPr>
                  </a:p>
                </p:txBody>
              </p:sp>
              <p:sp>
                <p:nvSpPr>
                  <p:cNvPr id="53" name="משולש שווה-שוקיים 52">
                    <a:extLst>
                      <a:ext uri="{FF2B5EF4-FFF2-40B4-BE49-F238E27FC236}">
                        <a16:creationId xmlns:a16="http://schemas.microsoft.com/office/drawing/2014/main" id="{21698E9A-8C76-C7F1-6886-9E313B2F7D78}"/>
                      </a:ext>
                    </a:extLst>
                  </p:cNvPr>
                  <p:cNvSpPr/>
                  <p:nvPr/>
                </p:nvSpPr>
                <p:spPr>
                  <a:xfrm>
                    <a:off x="5049520" y="2458720"/>
                    <a:ext cx="332105" cy="223518"/>
                  </a:xfrm>
                  <a:prstGeom prst="triangle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Levenim MT" panose="02010502060101010101" pitchFamily="2" charset="-79"/>
                    </a:endParaRPr>
                  </a:p>
                </p:txBody>
              </p:sp>
            </p:grpSp>
            <p:grpSp>
              <p:nvGrpSpPr>
                <p:cNvPr id="46" name="קבוצה 45">
                  <a:extLst>
                    <a:ext uri="{FF2B5EF4-FFF2-40B4-BE49-F238E27FC236}">
                      <a16:creationId xmlns:a16="http://schemas.microsoft.com/office/drawing/2014/main" id="{4C8D02B8-307B-AF32-DA5A-E6E922875BE4}"/>
                    </a:ext>
                  </a:extLst>
                </p:cNvPr>
                <p:cNvGrpSpPr/>
                <p:nvPr/>
              </p:nvGrpSpPr>
              <p:grpSpPr>
                <a:xfrm>
                  <a:off x="5354320" y="2763520"/>
                  <a:ext cx="332105" cy="487678"/>
                  <a:chOff x="5049520" y="2458720"/>
                  <a:chExt cx="332105" cy="487678"/>
                </a:xfrm>
              </p:grpSpPr>
              <p:sp>
                <p:nvSpPr>
                  <p:cNvPr id="50" name="מלבן 49">
                    <a:extLst>
                      <a:ext uri="{FF2B5EF4-FFF2-40B4-BE49-F238E27FC236}">
                        <a16:creationId xmlns:a16="http://schemas.microsoft.com/office/drawing/2014/main" id="{17A0DC87-5851-FE5E-6DC5-71E921EA557A}"/>
                      </a:ext>
                    </a:extLst>
                  </p:cNvPr>
                  <p:cNvSpPr/>
                  <p:nvPr/>
                </p:nvSpPr>
                <p:spPr>
                  <a:xfrm>
                    <a:off x="5049520" y="2722880"/>
                    <a:ext cx="332105" cy="223518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Levenim MT" panose="02010502060101010101" pitchFamily="2" charset="-79"/>
                    </a:endParaRPr>
                  </a:p>
                </p:txBody>
              </p:sp>
              <p:sp>
                <p:nvSpPr>
                  <p:cNvPr id="51" name="משולש שווה-שוקיים 50">
                    <a:extLst>
                      <a:ext uri="{FF2B5EF4-FFF2-40B4-BE49-F238E27FC236}">
                        <a16:creationId xmlns:a16="http://schemas.microsoft.com/office/drawing/2014/main" id="{233B4D8D-22A6-6710-E5B4-ED06876E79E4}"/>
                      </a:ext>
                    </a:extLst>
                  </p:cNvPr>
                  <p:cNvSpPr/>
                  <p:nvPr/>
                </p:nvSpPr>
                <p:spPr>
                  <a:xfrm>
                    <a:off x="5049520" y="2458720"/>
                    <a:ext cx="332105" cy="223518"/>
                  </a:xfrm>
                  <a:prstGeom prst="triangle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Levenim MT" panose="02010502060101010101" pitchFamily="2" charset="-79"/>
                    </a:endParaRPr>
                  </a:p>
                </p:txBody>
              </p:sp>
            </p:grpSp>
            <p:grpSp>
              <p:nvGrpSpPr>
                <p:cNvPr id="47" name="קבוצה 46">
                  <a:extLst>
                    <a:ext uri="{FF2B5EF4-FFF2-40B4-BE49-F238E27FC236}">
                      <a16:creationId xmlns:a16="http://schemas.microsoft.com/office/drawing/2014/main" id="{F303B0CD-B2A3-C444-B25D-7BDD3F2EE8D4}"/>
                    </a:ext>
                  </a:extLst>
                </p:cNvPr>
                <p:cNvGrpSpPr/>
                <p:nvPr/>
              </p:nvGrpSpPr>
              <p:grpSpPr>
                <a:xfrm>
                  <a:off x="5506720" y="2915920"/>
                  <a:ext cx="332105" cy="487678"/>
                  <a:chOff x="5049520" y="2458720"/>
                  <a:chExt cx="332105" cy="487678"/>
                </a:xfrm>
              </p:grpSpPr>
              <p:sp>
                <p:nvSpPr>
                  <p:cNvPr id="48" name="מלבן 47">
                    <a:extLst>
                      <a:ext uri="{FF2B5EF4-FFF2-40B4-BE49-F238E27FC236}">
                        <a16:creationId xmlns:a16="http://schemas.microsoft.com/office/drawing/2014/main" id="{BDBC4E85-7232-AEEC-EEC2-983D8B5743AF}"/>
                      </a:ext>
                    </a:extLst>
                  </p:cNvPr>
                  <p:cNvSpPr/>
                  <p:nvPr/>
                </p:nvSpPr>
                <p:spPr>
                  <a:xfrm>
                    <a:off x="5049520" y="2722880"/>
                    <a:ext cx="332105" cy="223518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Levenim MT" panose="02010502060101010101" pitchFamily="2" charset="-79"/>
                    </a:endParaRPr>
                  </a:p>
                </p:txBody>
              </p:sp>
              <p:sp>
                <p:nvSpPr>
                  <p:cNvPr id="49" name="משולש שווה-שוקיים 48">
                    <a:extLst>
                      <a:ext uri="{FF2B5EF4-FFF2-40B4-BE49-F238E27FC236}">
                        <a16:creationId xmlns:a16="http://schemas.microsoft.com/office/drawing/2014/main" id="{A4EED041-1C4E-D48F-BC0C-71A2625F4495}"/>
                      </a:ext>
                    </a:extLst>
                  </p:cNvPr>
                  <p:cNvSpPr/>
                  <p:nvPr/>
                </p:nvSpPr>
                <p:spPr>
                  <a:xfrm>
                    <a:off x="5049520" y="2458720"/>
                    <a:ext cx="332105" cy="223518"/>
                  </a:xfrm>
                  <a:prstGeom prst="triangle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Levenim MT" panose="02010502060101010101" pitchFamily="2" charset="-79"/>
                    </a:endParaRPr>
                  </a:p>
                </p:txBody>
              </p:sp>
            </p:grpSp>
          </p:grpSp>
        </p:grpSp>
        <p:grpSp>
          <p:nvGrpSpPr>
            <p:cNvPr id="70" name="קבוצה 69">
              <a:extLst>
                <a:ext uri="{FF2B5EF4-FFF2-40B4-BE49-F238E27FC236}">
                  <a16:creationId xmlns:a16="http://schemas.microsoft.com/office/drawing/2014/main" id="{A56BD970-6817-6353-49F3-14A06A25268F}"/>
                </a:ext>
              </a:extLst>
            </p:cNvPr>
            <p:cNvGrpSpPr/>
            <p:nvPr/>
          </p:nvGrpSpPr>
          <p:grpSpPr>
            <a:xfrm>
              <a:off x="3842565" y="2223474"/>
              <a:ext cx="755776" cy="938780"/>
              <a:chOff x="5049520" y="2458720"/>
              <a:chExt cx="755776" cy="938780"/>
            </a:xfrm>
          </p:grpSpPr>
          <p:grpSp>
            <p:nvGrpSpPr>
              <p:cNvPr id="71" name="קבוצה 70">
                <a:extLst>
                  <a:ext uri="{FF2B5EF4-FFF2-40B4-BE49-F238E27FC236}">
                    <a16:creationId xmlns:a16="http://schemas.microsoft.com/office/drawing/2014/main" id="{6008D3CF-40B6-BF95-263D-900645D227C8}"/>
                  </a:ext>
                </a:extLst>
              </p:cNvPr>
              <p:cNvGrpSpPr/>
              <p:nvPr/>
            </p:nvGrpSpPr>
            <p:grpSpPr>
              <a:xfrm>
                <a:off x="5049520" y="2458720"/>
                <a:ext cx="332105" cy="487678"/>
                <a:chOff x="5049520" y="2458720"/>
                <a:chExt cx="332105" cy="487678"/>
              </a:xfrm>
            </p:grpSpPr>
            <p:sp>
              <p:nvSpPr>
                <p:cNvPr id="82" name="מלבן 81">
                  <a:extLst>
                    <a:ext uri="{FF2B5EF4-FFF2-40B4-BE49-F238E27FC236}">
                      <a16:creationId xmlns:a16="http://schemas.microsoft.com/office/drawing/2014/main" id="{8818B696-EB7F-BA03-1508-9B38C68B2383}"/>
                    </a:ext>
                  </a:extLst>
                </p:cNvPr>
                <p:cNvSpPr/>
                <p:nvPr/>
              </p:nvSpPr>
              <p:spPr>
                <a:xfrm>
                  <a:off x="5049520" y="2722880"/>
                  <a:ext cx="332105" cy="22351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Levenim MT" panose="02010502060101010101" pitchFamily="2" charset="-79"/>
                  </a:endParaRPr>
                </a:p>
              </p:txBody>
            </p:sp>
            <p:sp>
              <p:nvSpPr>
                <p:cNvPr id="83" name="משולש שווה-שוקיים 82">
                  <a:extLst>
                    <a:ext uri="{FF2B5EF4-FFF2-40B4-BE49-F238E27FC236}">
                      <a16:creationId xmlns:a16="http://schemas.microsoft.com/office/drawing/2014/main" id="{04AB0048-087C-83EE-782B-135EBC6E1D2B}"/>
                    </a:ext>
                  </a:extLst>
                </p:cNvPr>
                <p:cNvSpPr/>
                <p:nvPr/>
              </p:nvSpPr>
              <p:spPr>
                <a:xfrm>
                  <a:off x="5049520" y="2458720"/>
                  <a:ext cx="332105" cy="223518"/>
                </a:xfrm>
                <a:prstGeom prst="triangl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Levenim MT" panose="02010502060101010101" pitchFamily="2" charset="-79"/>
                  </a:endParaRPr>
                </a:p>
              </p:txBody>
            </p:sp>
          </p:grpSp>
          <p:grpSp>
            <p:nvGrpSpPr>
              <p:cNvPr id="72" name="קבוצה 71">
                <a:extLst>
                  <a:ext uri="{FF2B5EF4-FFF2-40B4-BE49-F238E27FC236}">
                    <a16:creationId xmlns:a16="http://schemas.microsoft.com/office/drawing/2014/main" id="{19EB04AC-595B-1E54-DCAA-D7FE9EBD6F0F}"/>
                  </a:ext>
                </a:extLst>
              </p:cNvPr>
              <p:cNvGrpSpPr/>
              <p:nvPr/>
            </p:nvGrpSpPr>
            <p:grpSpPr>
              <a:xfrm>
                <a:off x="5168391" y="2605022"/>
                <a:ext cx="636905" cy="792478"/>
                <a:chOff x="5201920" y="2611120"/>
                <a:chExt cx="636905" cy="792478"/>
              </a:xfrm>
            </p:grpSpPr>
            <p:grpSp>
              <p:nvGrpSpPr>
                <p:cNvPr id="73" name="קבוצה 72">
                  <a:extLst>
                    <a:ext uri="{FF2B5EF4-FFF2-40B4-BE49-F238E27FC236}">
                      <a16:creationId xmlns:a16="http://schemas.microsoft.com/office/drawing/2014/main" id="{EA5E80B7-15ED-707A-286C-37B5E8ABFE4D}"/>
                    </a:ext>
                  </a:extLst>
                </p:cNvPr>
                <p:cNvGrpSpPr/>
                <p:nvPr/>
              </p:nvGrpSpPr>
              <p:grpSpPr>
                <a:xfrm>
                  <a:off x="5201920" y="2611120"/>
                  <a:ext cx="332105" cy="487678"/>
                  <a:chOff x="5049520" y="2458720"/>
                  <a:chExt cx="332105" cy="487678"/>
                </a:xfrm>
              </p:grpSpPr>
              <p:sp>
                <p:nvSpPr>
                  <p:cNvPr id="80" name="מלבן 79">
                    <a:extLst>
                      <a:ext uri="{FF2B5EF4-FFF2-40B4-BE49-F238E27FC236}">
                        <a16:creationId xmlns:a16="http://schemas.microsoft.com/office/drawing/2014/main" id="{6354D79A-C80D-2111-435A-24BA35CF11D0}"/>
                      </a:ext>
                    </a:extLst>
                  </p:cNvPr>
                  <p:cNvSpPr/>
                  <p:nvPr/>
                </p:nvSpPr>
                <p:spPr>
                  <a:xfrm>
                    <a:off x="5049520" y="2722880"/>
                    <a:ext cx="332105" cy="223518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Levenim MT" panose="02010502060101010101" pitchFamily="2" charset="-79"/>
                    </a:endParaRPr>
                  </a:p>
                </p:txBody>
              </p:sp>
              <p:sp>
                <p:nvSpPr>
                  <p:cNvPr id="81" name="משולש שווה-שוקיים 80">
                    <a:extLst>
                      <a:ext uri="{FF2B5EF4-FFF2-40B4-BE49-F238E27FC236}">
                        <a16:creationId xmlns:a16="http://schemas.microsoft.com/office/drawing/2014/main" id="{30E346AF-666C-CFD9-130F-8A1FB6BD6A90}"/>
                      </a:ext>
                    </a:extLst>
                  </p:cNvPr>
                  <p:cNvSpPr/>
                  <p:nvPr/>
                </p:nvSpPr>
                <p:spPr>
                  <a:xfrm>
                    <a:off x="5049520" y="2458720"/>
                    <a:ext cx="332105" cy="223518"/>
                  </a:xfrm>
                  <a:prstGeom prst="triangle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Levenim MT" panose="02010502060101010101" pitchFamily="2" charset="-79"/>
                    </a:endParaRPr>
                  </a:p>
                </p:txBody>
              </p:sp>
            </p:grpSp>
            <p:grpSp>
              <p:nvGrpSpPr>
                <p:cNvPr id="74" name="קבוצה 73">
                  <a:extLst>
                    <a:ext uri="{FF2B5EF4-FFF2-40B4-BE49-F238E27FC236}">
                      <a16:creationId xmlns:a16="http://schemas.microsoft.com/office/drawing/2014/main" id="{4F1EE01E-C90D-9CDD-EA69-A39919467B76}"/>
                    </a:ext>
                  </a:extLst>
                </p:cNvPr>
                <p:cNvGrpSpPr/>
                <p:nvPr/>
              </p:nvGrpSpPr>
              <p:grpSpPr>
                <a:xfrm>
                  <a:off x="5354320" y="2763520"/>
                  <a:ext cx="332105" cy="487678"/>
                  <a:chOff x="5049520" y="2458720"/>
                  <a:chExt cx="332105" cy="487678"/>
                </a:xfrm>
              </p:grpSpPr>
              <p:sp>
                <p:nvSpPr>
                  <p:cNvPr id="78" name="מלבן 77">
                    <a:extLst>
                      <a:ext uri="{FF2B5EF4-FFF2-40B4-BE49-F238E27FC236}">
                        <a16:creationId xmlns:a16="http://schemas.microsoft.com/office/drawing/2014/main" id="{7DD142A6-3200-658E-DE90-F207B91F7BB6}"/>
                      </a:ext>
                    </a:extLst>
                  </p:cNvPr>
                  <p:cNvSpPr/>
                  <p:nvPr/>
                </p:nvSpPr>
                <p:spPr>
                  <a:xfrm>
                    <a:off x="5049520" y="2722880"/>
                    <a:ext cx="332105" cy="223518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Levenim MT" panose="02010502060101010101" pitchFamily="2" charset="-79"/>
                    </a:endParaRPr>
                  </a:p>
                </p:txBody>
              </p:sp>
              <p:sp>
                <p:nvSpPr>
                  <p:cNvPr id="79" name="משולש שווה-שוקיים 78">
                    <a:extLst>
                      <a:ext uri="{FF2B5EF4-FFF2-40B4-BE49-F238E27FC236}">
                        <a16:creationId xmlns:a16="http://schemas.microsoft.com/office/drawing/2014/main" id="{FD94320D-4551-14F5-A3FE-166F4F5846EB}"/>
                      </a:ext>
                    </a:extLst>
                  </p:cNvPr>
                  <p:cNvSpPr/>
                  <p:nvPr/>
                </p:nvSpPr>
                <p:spPr>
                  <a:xfrm>
                    <a:off x="5049520" y="2458720"/>
                    <a:ext cx="332105" cy="223518"/>
                  </a:xfrm>
                  <a:prstGeom prst="triangle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Levenim MT" panose="02010502060101010101" pitchFamily="2" charset="-79"/>
                    </a:endParaRPr>
                  </a:p>
                </p:txBody>
              </p:sp>
            </p:grpSp>
            <p:grpSp>
              <p:nvGrpSpPr>
                <p:cNvPr id="75" name="קבוצה 74">
                  <a:extLst>
                    <a:ext uri="{FF2B5EF4-FFF2-40B4-BE49-F238E27FC236}">
                      <a16:creationId xmlns:a16="http://schemas.microsoft.com/office/drawing/2014/main" id="{2D46CB37-8DD4-DD37-2E09-900CDC680611}"/>
                    </a:ext>
                  </a:extLst>
                </p:cNvPr>
                <p:cNvGrpSpPr/>
                <p:nvPr/>
              </p:nvGrpSpPr>
              <p:grpSpPr>
                <a:xfrm>
                  <a:off x="5506720" y="2915920"/>
                  <a:ext cx="332105" cy="487678"/>
                  <a:chOff x="5049520" y="2458720"/>
                  <a:chExt cx="332105" cy="487678"/>
                </a:xfrm>
              </p:grpSpPr>
              <p:sp>
                <p:nvSpPr>
                  <p:cNvPr id="76" name="מלבן 75">
                    <a:extLst>
                      <a:ext uri="{FF2B5EF4-FFF2-40B4-BE49-F238E27FC236}">
                        <a16:creationId xmlns:a16="http://schemas.microsoft.com/office/drawing/2014/main" id="{B48963CB-4E08-29BF-F9EC-35FF04A171C9}"/>
                      </a:ext>
                    </a:extLst>
                  </p:cNvPr>
                  <p:cNvSpPr/>
                  <p:nvPr/>
                </p:nvSpPr>
                <p:spPr>
                  <a:xfrm>
                    <a:off x="5049520" y="2722880"/>
                    <a:ext cx="332105" cy="223518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Levenim MT" panose="02010502060101010101" pitchFamily="2" charset="-79"/>
                    </a:endParaRPr>
                  </a:p>
                </p:txBody>
              </p:sp>
              <p:sp>
                <p:nvSpPr>
                  <p:cNvPr id="77" name="משולש שווה-שוקיים 76">
                    <a:extLst>
                      <a:ext uri="{FF2B5EF4-FFF2-40B4-BE49-F238E27FC236}">
                        <a16:creationId xmlns:a16="http://schemas.microsoft.com/office/drawing/2014/main" id="{F09A9070-5D98-35ED-D4BC-FF30EB4E0627}"/>
                      </a:ext>
                    </a:extLst>
                  </p:cNvPr>
                  <p:cNvSpPr/>
                  <p:nvPr/>
                </p:nvSpPr>
                <p:spPr>
                  <a:xfrm>
                    <a:off x="5049520" y="2458720"/>
                    <a:ext cx="332105" cy="223518"/>
                  </a:xfrm>
                  <a:prstGeom prst="triangle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Levenim MT" panose="02010502060101010101" pitchFamily="2" charset="-79"/>
                    </a:endParaRPr>
                  </a:p>
                </p:txBody>
              </p:sp>
            </p:grpSp>
          </p:grpSp>
        </p:grpSp>
        <p:grpSp>
          <p:nvGrpSpPr>
            <p:cNvPr id="84" name="קבוצה 83">
              <a:extLst>
                <a:ext uri="{FF2B5EF4-FFF2-40B4-BE49-F238E27FC236}">
                  <a16:creationId xmlns:a16="http://schemas.microsoft.com/office/drawing/2014/main" id="{2B6AC648-289E-43BD-D9EC-CEF110DB19DA}"/>
                </a:ext>
              </a:extLst>
            </p:cNvPr>
            <p:cNvGrpSpPr/>
            <p:nvPr/>
          </p:nvGrpSpPr>
          <p:grpSpPr>
            <a:xfrm>
              <a:off x="3109246" y="2267091"/>
              <a:ext cx="884553" cy="938780"/>
              <a:chOff x="5049520" y="2458720"/>
              <a:chExt cx="755776" cy="938780"/>
            </a:xfrm>
          </p:grpSpPr>
          <p:grpSp>
            <p:nvGrpSpPr>
              <p:cNvPr id="85" name="קבוצה 84">
                <a:extLst>
                  <a:ext uri="{FF2B5EF4-FFF2-40B4-BE49-F238E27FC236}">
                    <a16:creationId xmlns:a16="http://schemas.microsoft.com/office/drawing/2014/main" id="{C3C54735-DEB1-8E81-EF54-5B19B2392ACC}"/>
                  </a:ext>
                </a:extLst>
              </p:cNvPr>
              <p:cNvGrpSpPr/>
              <p:nvPr/>
            </p:nvGrpSpPr>
            <p:grpSpPr>
              <a:xfrm>
                <a:off x="5049520" y="2458720"/>
                <a:ext cx="332105" cy="487678"/>
                <a:chOff x="5049520" y="2458720"/>
                <a:chExt cx="332105" cy="487678"/>
              </a:xfrm>
            </p:grpSpPr>
            <p:sp>
              <p:nvSpPr>
                <p:cNvPr id="96" name="מלבן 95">
                  <a:extLst>
                    <a:ext uri="{FF2B5EF4-FFF2-40B4-BE49-F238E27FC236}">
                      <a16:creationId xmlns:a16="http://schemas.microsoft.com/office/drawing/2014/main" id="{5D97A15B-D47C-0B62-9424-134AC19F0099}"/>
                    </a:ext>
                  </a:extLst>
                </p:cNvPr>
                <p:cNvSpPr/>
                <p:nvPr/>
              </p:nvSpPr>
              <p:spPr>
                <a:xfrm>
                  <a:off x="5049520" y="2722880"/>
                  <a:ext cx="332105" cy="22351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Levenim MT" panose="02010502060101010101" pitchFamily="2" charset="-79"/>
                  </a:endParaRPr>
                </a:p>
              </p:txBody>
            </p:sp>
            <p:sp>
              <p:nvSpPr>
                <p:cNvPr id="97" name="משולש שווה-שוקיים 96">
                  <a:extLst>
                    <a:ext uri="{FF2B5EF4-FFF2-40B4-BE49-F238E27FC236}">
                      <a16:creationId xmlns:a16="http://schemas.microsoft.com/office/drawing/2014/main" id="{C528559B-4D1E-8CF9-9188-811735567911}"/>
                    </a:ext>
                  </a:extLst>
                </p:cNvPr>
                <p:cNvSpPr/>
                <p:nvPr/>
              </p:nvSpPr>
              <p:spPr>
                <a:xfrm>
                  <a:off x="5049520" y="2458720"/>
                  <a:ext cx="332105" cy="223518"/>
                </a:xfrm>
                <a:prstGeom prst="triangl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Levenim MT" panose="02010502060101010101" pitchFamily="2" charset="-79"/>
                  </a:endParaRPr>
                </a:p>
              </p:txBody>
            </p:sp>
          </p:grpSp>
          <p:grpSp>
            <p:nvGrpSpPr>
              <p:cNvPr id="86" name="קבוצה 85">
                <a:extLst>
                  <a:ext uri="{FF2B5EF4-FFF2-40B4-BE49-F238E27FC236}">
                    <a16:creationId xmlns:a16="http://schemas.microsoft.com/office/drawing/2014/main" id="{41A5C003-7B77-1980-41D1-FF9E8E3C8CAA}"/>
                  </a:ext>
                </a:extLst>
              </p:cNvPr>
              <p:cNvGrpSpPr/>
              <p:nvPr/>
            </p:nvGrpSpPr>
            <p:grpSpPr>
              <a:xfrm>
                <a:off x="5168391" y="2605022"/>
                <a:ext cx="636905" cy="792478"/>
                <a:chOff x="5201920" y="2611120"/>
                <a:chExt cx="636905" cy="792478"/>
              </a:xfrm>
            </p:grpSpPr>
            <p:grpSp>
              <p:nvGrpSpPr>
                <p:cNvPr id="87" name="קבוצה 86">
                  <a:extLst>
                    <a:ext uri="{FF2B5EF4-FFF2-40B4-BE49-F238E27FC236}">
                      <a16:creationId xmlns:a16="http://schemas.microsoft.com/office/drawing/2014/main" id="{D9FE3741-E6E4-60FC-9DB0-A9CA5411A713}"/>
                    </a:ext>
                  </a:extLst>
                </p:cNvPr>
                <p:cNvGrpSpPr/>
                <p:nvPr/>
              </p:nvGrpSpPr>
              <p:grpSpPr>
                <a:xfrm>
                  <a:off x="5201920" y="2611120"/>
                  <a:ext cx="332105" cy="487678"/>
                  <a:chOff x="5049520" y="2458720"/>
                  <a:chExt cx="332105" cy="487678"/>
                </a:xfrm>
              </p:grpSpPr>
              <p:sp>
                <p:nvSpPr>
                  <p:cNvPr id="94" name="מלבן 93">
                    <a:extLst>
                      <a:ext uri="{FF2B5EF4-FFF2-40B4-BE49-F238E27FC236}">
                        <a16:creationId xmlns:a16="http://schemas.microsoft.com/office/drawing/2014/main" id="{11F45B50-77E5-1411-2516-B7D0CD0425AA}"/>
                      </a:ext>
                    </a:extLst>
                  </p:cNvPr>
                  <p:cNvSpPr/>
                  <p:nvPr/>
                </p:nvSpPr>
                <p:spPr>
                  <a:xfrm>
                    <a:off x="5049520" y="2722880"/>
                    <a:ext cx="332105" cy="223518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Levenim MT" panose="02010502060101010101" pitchFamily="2" charset="-79"/>
                    </a:endParaRPr>
                  </a:p>
                </p:txBody>
              </p:sp>
              <p:sp>
                <p:nvSpPr>
                  <p:cNvPr id="95" name="משולש שווה-שוקיים 94">
                    <a:extLst>
                      <a:ext uri="{FF2B5EF4-FFF2-40B4-BE49-F238E27FC236}">
                        <a16:creationId xmlns:a16="http://schemas.microsoft.com/office/drawing/2014/main" id="{819F576A-A5B3-4718-EA62-4F5C818253C2}"/>
                      </a:ext>
                    </a:extLst>
                  </p:cNvPr>
                  <p:cNvSpPr/>
                  <p:nvPr/>
                </p:nvSpPr>
                <p:spPr>
                  <a:xfrm>
                    <a:off x="5049520" y="2458720"/>
                    <a:ext cx="332105" cy="223518"/>
                  </a:xfrm>
                  <a:prstGeom prst="triangle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Levenim MT" panose="02010502060101010101" pitchFamily="2" charset="-79"/>
                    </a:endParaRPr>
                  </a:p>
                </p:txBody>
              </p:sp>
            </p:grpSp>
            <p:grpSp>
              <p:nvGrpSpPr>
                <p:cNvPr id="88" name="קבוצה 87">
                  <a:extLst>
                    <a:ext uri="{FF2B5EF4-FFF2-40B4-BE49-F238E27FC236}">
                      <a16:creationId xmlns:a16="http://schemas.microsoft.com/office/drawing/2014/main" id="{C53420AB-50F9-B1C9-703A-348747366BF9}"/>
                    </a:ext>
                  </a:extLst>
                </p:cNvPr>
                <p:cNvGrpSpPr/>
                <p:nvPr/>
              </p:nvGrpSpPr>
              <p:grpSpPr>
                <a:xfrm>
                  <a:off x="5354320" y="2763520"/>
                  <a:ext cx="332105" cy="487678"/>
                  <a:chOff x="5049520" y="2458720"/>
                  <a:chExt cx="332105" cy="487678"/>
                </a:xfrm>
              </p:grpSpPr>
              <p:sp>
                <p:nvSpPr>
                  <p:cNvPr id="92" name="מלבן 91">
                    <a:extLst>
                      <a:ext uri="{FF2B5EF4-FFF2-40B4-BE49-F238E27FC236}">
                        <a16:creationId xmlns:a16="http://schemas.microsoft.com/office/drawing/2014/main" id="{0A2C966C-2B35-F760-D57B-4C85FCA236B0}"/>
                      </a:ext>
                    </a:extLst>
                  </p:cNvPr>
                  <p:cNvSpPr/>
                  <p:nvPr/>
                </p:nvSpPr>
                <p:spPr>
                  <a:xfrm>
                    <a:off x="5049520" y="2722880"/>
                    <a:ext cx="332105" cy="223518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Levenim MT" panose="02010502060101010101" pitchFamily="2" charset="-79"/>
                    </a:endParaRPr>
                  </a:p>
                </p:txBody>
              </p:sp>
              <p:sp>
                <p:nvSpPr>
                  <p:cNvPr id="93" name="משולש שווה-שוקיים 92">
                    <a:extLst>
                      <a:ext uri="{FF2B5EF4-FFF2-40B4-BE49-F238E27FC236}">
                        <a16:creationId xmlns:a16="http://schemas.microsoft.com/office/drawing/2014/main" id="{74A0D4C5-A3B1-A479-7A7E-D2A75F62B43E}"/>
                      </a:ext>
                    </a:extLst>
                  </p:cNvPr>
                  <p:cNvSpPr/>
                  <p:nvPr/>
                </p:nvSpPr>
                <p:spPr>
                  <a:xfrm>
                    <a:off x="5049520" y="2458720"/>
                    <a:ext cx="332105" cy="223518"/>
                  </a:xfrm>
                  <a:prstGeom prst="triangle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Levenim MT" panose="02010502060101010101" pitchFamily="2" charset="-79"/>
                    </a:endParaRPr>
                  </a:p>
                </p:txBody>
              </p:sp>
            </p:grpSp>
            <p:grpSp>
              <p:nvGrpSpPr>
                <p:cNvPr id="89" name="קבוצה 88">
                  <a:extLst>
                    <a:ext uri="{FF2B5EF4-FFF2-40B4-BE49-F238E27FC236}">
                      <a16:creationId xmlns:a16="http://schemas.microsoft.com/office/drawing/2014/main" id="{3489A668-A228-D2D9-84A0-907F698E6F8A}"/>
                    </a:ext>
                  </a:extLst>
                </p:cNvPr>
                <p:cNvGrpSpPr/>
                <p:nvPr/>
              </p:nvGrpSpPr>
              <p:grpSpPr>
                <a:xfrm>
                  <a:off x="5506720" y="2915920"/>
                  <a:ext cx="332105" cy="487678"/>
                  <a:chOff x="5049520" y="2458720"/>
                  <a:chExt cx="332105" cy="487678"/>
                </a:xfrm>
              </p:grpSpPr>
              <p:sp>
                <p:nvSpPr>
                  <p:cNvPr id="90" name="מלבן 89">
                    <a:extLst>
                      <a:ext uri="{FF2B5EF4-FFF2-40B4-BE49-F238E27FC236}">
                        <a16:creationId xmlns:a16="http://schemas.microsoft.com/office/drawing/2014/main" id="{1A87487D-6EF0-0756-8CD1-BECF6A484A65}"/>
                      </a:ext>
                    </a:extLst>
                  </p:cNvPr>
                  <p:cNvSpPr/>
                  <p:nvPr/>
                </p:nvSpPr>
                <p:spPr>
                  <a:xfrm>
                    <a:off x="5049520" y="2722880"/>
                    <a:ext cx="332105" cy="223518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Levenim MT" panose="02010502060101010101" pitchFamily="2" charset="-79"/>
                    </a:endParaRPr>
                  </a:p>
                </p:txBody>
              </p:sp>
              <p:sp>
                <p:nvSpPr>
                  <p:cNvPr id="91" name="משולש שווה-שוקיים 90">
                    <a:extLst>
                      <a:ext uri="{FF2B5EF4-FFF2-40B4-BE49-F238E27FC236}">
                        <a16:creationId xmlns:a16="http://schemas.microsoft.com/office/drawing/2014/main" id="{F92F16F6-BC02-A0AB-BFA1-611FD6A1E7CA}"/>
                      </a:ext>
                    </a:extLst>
                  </p:cNvPr>
                  <p:cNvSpPr/>
                  <p:nvPr/>
                </p:nvSpPr>
                <p:spPr>
                  <a:xfrm>
                    <a:off x="5049520" y="2458720"/>
                    <a:ext cx="332105" cy="223518"/>
                  </a:xfrm>
                  <a:prstGeom prst="triangle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Levenim MT" panose="02010502060101010101" pitchFamily="2" charset="-79"/>
                    </a:endParaRPr>
                  </a:p>
                </p:txBody>
              </p:sp>
            </p:grpSp>
          </p:grpSp>
        </p:grpSp>
        <p:pic>
          <p:nvPicPr>
            <p:cNvPr id="99" name="תמונה 98">
              <a:extLst>
                <a:ext uri="{FF2B5EF4-FFF2-40B4-BE49-F238E27FC236}">
                  <a16:creationId xmlns:a16="http://schemas.microsoft.com/office/drawing/2014/main" id="{5EA6F5A1-A095-DBB1-68DC-00732977F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7801" y="3406132"/>
              <a:ext cx="476250" cy="476250"/>
            </a:xfrm>
            <a:prstGeom prst="rect">
              <a:avLst/>
            </a:prstGeom>
          </p:spPr>
        </p:pic>
        <p:pic>
          <p:nvPicPr>
            <p:cNvPr id="101" name="תמונה 100">
              <a:extLst>
                <a:ext uri="{FF2B5EF4-FFF2-40B4-BE49-F238E27FC236}">
                  <a16:creationId xmlns:a16="http://schemas.microsoft.com/office/drawing/2014/main" id="{1B4EF410-12B2-C9B4-AEC7-59830AEB0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8284" y="3145233"/>
              <a:ext cx="586744" cy="586744"/>
            </a:xfrm>
            <a:prstGeom prst="rect">
              <a:avLst/>
            </a:prstGeom>
          </p:spPr>
        </p:pic>
        <p:pic>
          <p:nvPicPr>
            <p:cNvPr id="103" name="תמונה 102">
              <a:extLst>
                <a:ext uri="{FF2B5EF4-FFF2-40B4-BE49-F238E27FC236}">
                  <a16:creationId xmlns:a16="http://schemas.microsoft.com/office/drawing/2014/main" id="{99B70500-ACD4-C8DD-F2A2-385F8CAEE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7161" y="3155614"/>
              <a:ext cx="476250" cy="476250"/>
            </a:xfrm>
            <a:prstGeom prst="rect">
              <a:avLst/>
            </a:prstGeom>
          </p:spPr>
        </p:pic>
        <p:pic>
          <p:nvPicPr>
            <p:cNvPr id="105" name="תמונה 104">
              <a:extLst>
                <a:ext uri="{FF2B5EF4-FFF2-40B4-BE49-F238E27FC236}">
                  <a16:creationId xmlns:a16="http://schemas.microsoft.com/office/drawing/2014/main" id="{F8E1E03E-12C7-6909-A4CF-BB7C344FB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5827" y="2541997"/>
              <a:ext cx="609600" cy="609600"/>
            </a:xfrm>
            <a:prstGeom prst="rect">
              <a:avLst/>
            </a:prstGeom>
          </p:spPr>
        </p:pic>
      </p:grpSp>
      <p:sp>
        <p:nvSpPr>
          <p:cNvPr id="6" name="כותרת 5">
            <a:extLst>
              <a:ext uri="{FF2B5EF4-FFF2-40B4-BE49-F238E27FC236}">
                <a16:creationId xmlns:a16="http://schemas.microsoft.com/office/drawing/2014/main" id="{E5F69ED5-EBE9-39B7-A483-CDBFC3C3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585216"/>
            <a:ext cx="12064859" cy="943199"/>
          </a:xfrm>
          <a:solidFill>
            <a:schemeClr val="bg1">
              <a:alpha val="6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e-IL" dirty="0"/>
              <a:t>פרוגרמה כללית - המשך</a:t>
            </a:r>
          </a:p>
        </p:txBody>
      </p:sp>
    </p:spTree>
    <p:extLst>
      <p:ext uri="{BB962C8B-B14F-4D97-AF65-F5344CB8AC3E}">
        <p14:creationId xmlns:p14="http://schemas.microsoft.com/office/powerpoint/2010/main" val="37676710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אינטגרל">
  <a:themeElements>
    <a:clrScheme name="אינטגרל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אינטגרל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אינטגרל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3341</TotalTime>
  <Words>623</Words>
  <Application>Microsoft Office PowerPoint</Application>
  <PresentationFormat>מסך רחב</PresentationFormat>
  <Paragraphs>82</Paragraphs>
  <Slides>14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20" baseType="lpstr">
      <vt:lpstr>Times New Roman</vt:lpstr>
      <vt:lpstr>Tw Cen MT</vt:lpstr>
      <vt:lpstr>Tw Cen MT Condensed</vt:lpstr>
      <vt:lpstr>Wingdings</vt:lpstr>
      <vt:lpstr>Wingdings 3</vt:lpstr>
      <vt:lpstr>אינטגרל</vt:lpstr>
      <vt:lpstr>הקמת דיור מוגן כפרי ברהט  מרץ 2025</vt:lpstr>
      <vt:lpstr>רקע</vt:lpstr>
      <vt:lpstr>האזרחים הותיקים ברהט</vt:lpstr>
      <vt:lpstr>האזרחים הותיקים המוכרים ברווחה</vt:lpstr>
      <vt:lpstr>היחידה למניעת התעללות והזנחה טיפלה בשנת 2024 ב-173 מקרים בקרב קשישים ברהט</vt:lpstr>
      <vt:lpstr>יתרונות ייחודיים במערך דיור כפרי ברהט</vt:lpstr>
      <vt:lpstr>מיקום מוצע  פארק נחל גרר (ואדי אלח'זאן)</vt:lpstr>
      <vt:lpstr>פרוגרמה כללית</vt:lpstr>
      <vt:lpstr>פרוגרמה כללית - המשך</vt:lpstr>
      <vt:lpstr>מפרט מינימום</vt:lpstr>
      <vt:lpstr>מצגת של PowerPoint‏</vt:lpstr>
      <vt:lpstr>יתרונות המיקום</vt:lpstr>
      <vt:lpstr>תכנית העבודה</vt:lpstr>
      <vt:lpstr>תודה על ההקשבה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הקמת דיור מוגן כפרי ברהט</dc:title>
  <dc:creator>Tali Tiferet</dc:creator>
  <cp:lastModifiedBy>Tali Tiferet</cp:lastModifiedBy>
  <cp:revision>31</cp:revision>
  <dcterms:created xsi:type="dcterms:W3CDTF">2022-05-23T06:38:54Z</dcterms:created>
  <dcterms:modified xsi:type="dcterms:W3CDTF">2025-03-19T08:46:54Z</dcterms:modified>
</cp:coreProperties>
</file>